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012" r:id="rId1"/>
  </p:sldMasterIdLst>
  <p:notesMasterIdLst>
    <p:notesMasterId r:id="rId11"/>
  </p:notesMasterIdLst>
  <p:sldIdLst>
    <p:sldId id="256" r:id="rId2"/>
    <p:sldId id="259" r:id="rId3"/>
    <p:sldId id="262" r:id="rId4"/>
    <p:sldId id="263" r:id="rId5"/>
    <p:sldId id="265" r:id="rId6"/>
    <p:sldId id="267" r:id="rId7"/>
    <p:sldId id="268" r:id="rId8"/>
    <p:sldId id="273" r:id="rId9"/>
    <p:sldId id="279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pt-PT" sz="2000">
                <a:latin typeface="Arial"/>
              </a:rPr>
              <a:t>Click to edit the notes format</a:t>
            </a:r>
            <a:endParaRPr/>
          </a:p>
        </p:txBody>
      </p:sp>
      <p:sp>
        <p:nvSpPr>
          <p:cNvPr id="265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pt-PT" sz="1400">
                <a:latin typeface="Times New Roman"/>
              </a:rPr>
              <a:t>&lt;header&gt;</a:t>
            </a:r>
            <a:endParaRPr/>
          </a:p>
        </p:txBody>
      </p:sp>
      <p:sp>
        <p:nvSpPr>
          <p:cNvPr id="266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pt-PT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267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pt-PT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268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D5A90F0A-EBD6-4876-97FD-2FC81BF1DCFF}" type="slidenum">
              <a:rPr lang="pt-PT" sz="1400">
                <a:latin typeface="Times New Roman"/>
              </a:rPr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42705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83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</p:spPr>
        <p:txBody>
          <a:bodyPr anchor="b"/>
          <a:lstStyle/>
          <a:p>
            <a:pPr algn="r">
              <a:lnSpc>
                <a:spcPct val="100000"/>
              </a:lnSpc>
            </a:pPr>
            <a:fld id="{61FE4AB9-44BD-47E7-B9B9-8E61DBC34398}" type="slidenum">
              <a:rPr lang="pt-PT" sz="1200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9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2505277-AC0D-40A6-A9BE-2A7CD2D83807}" type="datetimeFigureOut">
              <a:rPr lang="pt-PT" smtClean="0"/>
              <a:t>06-06-2014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lnSpc>
                <a:spcPct val="100000"/>
              </a:lnSpc>
            </a:pPr>
            <a:fld id="{0D6FC010-4D79-44FB-AEBF-C46F42FF51BA}" type="slidenum">
              <a:rPr lang="pt-PT" smtClean="0">
                <a:solidFill>
                  <a:srgbClr val="000000"/>
                </a:solidFill>
                <a:latin typeface="Helvetica65-Medium"/>
              </a:rPr>
              <a:t>‹nº›</a:t>
            </a:fld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  <p:sldLayoutId id="214748402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mailto:fgoncalves@softelabs.com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8.jpeg"/><Relationship Id="rId5" Type="http://schemas.openxmlformats.org/officeDocument/2006/relationships/image" Target="../media/image13.png"/><Relationship Id="rId10" Type="http://schemas.openxmlformats.org/officeDocument/2006/relationships/image" Target="../media/image4.gif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gif"/><Relationship Id="rId7" Type="http://schemas.openxmlformats.org/officeDocument/2006/relationships/image" Target="../media/image27.png"/><Relationship Id="rId12" Type="http://schemas.openxmlformats.org/officeDocument/2006/relationships/image" Target="../media/image4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png"/><Relationship Id="rId5" Type="http://schemas.openxmlformats.org/officeDocument/2006/relationships/image" Target="../media/image25.gif"/><Relationship Id="rId10" Type="http://schemas.openxmlformats.org/officeDocument/2006/relationships/image" Target="../media/image30.gif"/><Relationship Id="rId4" Type="http://schemas.openxmlformats.org/officeDocument/2006/relationships/image" Target="../media/image24.gif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ave.softelabs.com/TeamWork/" TargetMode="External"/><Relationship Id="rId4" Type="http://schemas.openxmlformats.org/officeDocument/2006/relationships/hyperlink" Target="mailto:fgoncalves@softelabs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640" cy="1168200"/>
          </a:xfrm>
          <a:prstGeom prst="rect">
            <a:avLst/>
          </a:prstGeom>
          <a:ln w="9360">
            <a:noFill/>
          </a:ln>
        </p:spPr>
      </p:pic>
      <p:sp>
        <p:nvSpPr>
          <p:cNvPr id="270" name="CustomShape 1"/>
          <p:cNvSpPr/>
          <p:nvPr/>
        </p:nvSpPr>
        <p:spPr>
          <a:xfrm>
            <a:off x="2339640" y="4941000"/>
            <a:ext cx="6074280" cy="456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pt-PT" sz="2400" b="1" dirty="0">
                <a:solidFill>
                  <a:srgbClr val="262626"/>
                </a:solidFill>
                <a:latin typeface="Helvetica65-Medium"/>
              </a:rPr>
              <a:t>Apresentação </a:t>
            </a:r>
            <a:r>
              <a:rPr lang="pt-PT" sz="2400" b="1" dirty="0" err="1">
                <a:solidFill>
                  <a:srgbClr val="262626"/>
                </a:solidFill>
                <a:latin typeface="Helvetica65-Medium"/>
              </a:rPr>
              <a:t>SofteLabs</a:t>
            </a:r>
            <a:r>
              <a:rPr lang="pt-PT" sz="2400" b="1">
                <a:solidFill>
                  <a:srgbClr val="262626"/>
                </a:solidFill>
                <a:latin typeface="Helvetica65-Medium"/>
              </a:rPr>
              <a:t> (2014)</a:t>
            </a:r>
            <a:endParaRPr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246" y="2276872"/>
            <a:ext cx="4117148" cy="2324978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2195736" y="1278052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err="1" smtClean="0"/>
              <a:t>TeamWork</a:t>
            </a:r>
            <a:r>
              <a:rPr lang="pt-PT" dirty="0" smtClean="0"/>
              <a:t>  - Colaboração e partilha </a:t>
            </a: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71" y="5877272"/>
            <a:ext cx="1390650" cy="552450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1691680" y="6309320"/>
            <a:ext cx="7959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Contactos: </a:t>
            </a:r>
            <a:r>
              <a:rPr lang="pt-PT" dirty="0" smtClean="0">
                <a:hlinkClick r:id="rId6"/>
              </a:rPr>
              <a:t>fgoncalves@softelabs.com</a:t>
            </a:r>
            <a:r>
              <a:rPr lang="pt-PT" dirty="0" smtClean="0"/>
              <a:t> ou Telemóvel : (351) 962-302-583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575280" y="3789000"/>
            <a:ext cx="8280720" cy="259232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O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TeamWorks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é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um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projecto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colaborativo 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dedicado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ao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desenvolvimento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de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soluções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de sistema de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informação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baseadas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em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tecnologias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abertas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(open-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source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) e orientadas à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colaboração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partilha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da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informação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. 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informação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escondida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já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não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é nos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dias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de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hoje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, como no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passado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,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fonte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de poder</a:t>
            </a:r>
            <a:r>
              <a:rPr lang="es-ES" sz="1400" dirty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e o ‘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segredo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a alma dos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negócios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..’ 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como no tempo dos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nossos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avós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! 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Antes pelo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contrário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o poder está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na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partilha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na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colaboração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de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informação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conhecimento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entre pares. 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informação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para ser efectiva e decisiva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na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sua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organização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deverá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fluir e 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influir,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ao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invés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de cativa 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na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rota da 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obsolescencia. </a:t>
            </a:r>
            <a:endParaRPr lang="es-ES" sz="1400" dirty="0" smtClean="0">
              <a:solidFill>
                <a:srgbClr val="333333"/>
              </a:solidFill>
              <a:latin typeface="Helvetica65-Medium"/>
            </a:endParaRPr>
          </a:p>
          <a:p>
            <a:pPr>
              <a:lnSpc>
                <a:spcPct val="100000"/>
              </a:lnSpc>
            </a:pP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Esta é 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ideia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por detrás de todos os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nossos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produtos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soluções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em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sistemas de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informação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, tal como 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convicção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que os sistemas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abertos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(open-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source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) e 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partilha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da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informação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,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são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condições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únicas que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podem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alicerçar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a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inovação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na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sua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empresa e no mundo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inteiro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. </a:t>
            </a:r>
            <a:endParaRPr lang="es-ES" sz="1400" dirty="0">
              <a:solidFill>
                <a:srgbClr val="333333"/>
              </a:solidFill>
              <a:latin typeface="Helvetica65-Medium"/>
            </a:endParaRPr>
          </a:p>
          <a:p>
            <a:pPr>
              <a:lnSpc>
                <a:spcPct val="100000"/>
              </a:lnSpc>
            </a:pP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A alternativa é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mais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que nunca : 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‘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innovate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333333"/>
                </a:solidFill>
                <a:latin typeface="Helvetica65-Medium"/>
              </a:rPr>
              <a:t>or</a:t>
            </a:r>
            <a:r>
              <a:rPr lang="es-ES" sz="1400" dirty="0" smtClean="0">
                <a:solidFill>
                  <a:srgbClr val="333333"/>
                </a:solidFill>
                <a:latin typeface="Helvetica65-Medium"/>
              </a:rPr>
              <a:t> die! ‘</a:t>
            </a:r>
            <a:endParaRPr dirty="0"/>
          </a:p>
        </p:txBody>
      </p:sp>
      <p:sp>
        <p:nvSpPr>
          <p:cNvPr id="276" name="TextShape 2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Informação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 Corporativa</a:t>
            </a:r>
            <a:r>
              <a:rPr lang="es-ES" sz="3600" dirty="0">
                <a:solidFill>
                  <a:srgbClr val="000000"/>
                </a:solidFill>
                <a:latin typeface="Helvetica65-Medium"/>
              </a:rPr>
              <a:t>
</a:t>
            </a:r>
            <a:r>
              <a:rPr lang="es-ES" sz="2000" dirty="0" smtClean="0">
                <a:solidFill>
                  <a:srgbClr val="72BFC5"/>
                </a:solidFill>
                <a:latin typeface="Helvetica65-Medium"/>
              </a:rPr>
              <a:t>A </a:t>
            </a:r>
            <a:r>
              <a:rPr lang="es-ES" sz="2000" dirty="0">
                <a:solidFill>
                  <a:srgbClr val="72BFC5"/>
                </a:solidFill>
                <a:latin typeface="Helvetica65-Medium"/>
              </a:rPr>
              <a:t>EMPRESA</a:t>
            </a:r>
            <a:endParaRPr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417320"/>
            <a:ext cx="3240360" cy="2187243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596" y="293550"/>
            <a:ext cx="13906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extShape 1"/>
          <p:cNvSpPr txBox="1"/>
          <p:nvPr/>
        </p:nvSpPr>
        <p:spPr>
          <a:xfrm>
            <a:off x="457200" y="1340768"/>
            <a:ext cx="8229240" cy="1087792"/>
          </a:xfrm>
          <a:prstGeom prst="rect">
            <a:avLst/>
          </a:prstGeom>
        </p:spPr>
        <p:txBody>
          <a:bodyPr/>
          <a:lstStyle/>
          <a:p>
            <a:pPr marL="285750" indent="-285750" algn="just">
              <a:lnSpc>
                <a:spcPct val="100000"/>
              </a:lnSpc>
              <a:buFont typeface="Arial" pitchFamily="34" charset="0"/>
              <a:buChar char="•"/>
            </a:pP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É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uma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solução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de software orientada a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serviços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Web, que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assegura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a captura e a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gestão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de dados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em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tempo-real, 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para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projectos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que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têm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uma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abrangência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geográfica distribuida e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com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recursos (colaboradores e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materiais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), que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necessitam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ser </a:t>
            </a:r>
            <a:r>
              <a:rPr lang="es-ES" sz="1600" dirty="0" err="1" smtClean="0">
                <a:solidFill>
                  <a:srgbClr val="333333"/>
                </a:solidFill>
                <a:latin typeface="Helvetica65-Medium"/>
              </a:rPr>
              <a:t>monitorados</a:t>
            </a:r>
            <a:r>
              <a:rPr lang="es-ES" sz="1600" dirty="0" smtClean="0">
                <a:solidFill>
                  <a:srgbClr val="333333"/>
                </a:solidFill>
                <a:latin typeface="Helvetica65-Medium"/>
              </a:rPr>
              <a:t> pro-activamente</a:t>
            </a:r>
            <a:r>
              <a:rPr lang="es-ES" dirty="0" smtClean="0">
                <a:solidFill>
                  <a:srgbClr val="333333"/>
                </a:solidFill>
                <a:latin typeface="Helvetica65-Medium"/>
              </a:rPr>
              <a:t>.</a:t>
            </a:r>
            <a:endParaRPr dirty="0"/>
          </a:p>
          <a:p>
            <a:endParaRPr dirty="0"/>
          </a:p>
          <a:p>
            <a:pPr algn="just">
              <a:lnSpc>
                <a:spcPct val="100000"/>
              </a:lnSpc>
            </a:pPr>
            <a:endParaRPr dirty="0"/>
          </a:p>
        </p:txBody>
      </p:sp>
      <p:sp>
        <p:nvSpPr>
          <p:cNvPr id="286" name="TextShape 2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A 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Solução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 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TeamWorks</a:t>
            </a:r>
            <a:r>
              <a:rPr lang="es-ES" sz="3600" dirty="0">
                <a:solidFill>
                  <a:srgbClr val="000000"/>
                </a:solidFill>
                <a:latin typeface="Helvetica65-Medium"/>
              </a:rPr>
              <a:t>
</a:t>
            </a:r>
            <a:r>
              <a:rPr lang="es-ES" sz="2000" dirty="0" smtClean="0">
                <a:solidFill>
                  <a:srgbClr val="72BFC5"/>
                </a:solidFill>
                <a:latin typeface="Helvetica65-Medium"/>
              </a:rPr>
              <a:t>O que é o </a:t>
            </a:r>
            <a:r>
              <a:rPr lang="es-ES" sz="2000" dirty="0" err="1" smtClean="0">
                <a:solidFill>
                  <a:srgbClr val="72BFC5"/>
                </a:solidFill>
                <a:latin typeface="Helvetica65-Medium"/>
              </a:rPr>
              <a:t>TeamWorks</a:t>
            </a:r>
            <a:r>
              <a:rPr lang="es-ES" sz="2000" dirty="0" smtClean="0">
                <a:solidFill>
                  <a:srgbClr val="72BFC5"/>
                </a:solidFill>
                <a:latin typeface="Helvetica65-Medium"/>
              </a:rPr>
              <a:t> ?</a:t>
            </a:r>
            <a:endParaRPr dirty="0"/>
          </a:p>
        </p:txBody>
      </p:sp>
      <p:pic>
        <p:nvPicPr>
          <p:cNvPr id="299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28000" y="5301489"/>
            <a:ext cx="182520" cy="182520"/>
          </a:xfrm>
          <a:prstGeom prst="rect">
            <a:avLst/>
          </a:prstGeom>
          <a:ln>
            <a:noFill/>
          </a:ln>
        </p:spPr>
      </p:pic>
      <p:sp>
        <p:nvSpPr>
          <p:cNvPr id="307" name="CustomShape 3"/>
          <p:cNvSpPr/>
          <p:nvPr/>
        </p:nvSpPr>
        <p:spPr>
          <a:xfrm>
            <a:off x="2714760" y="2470320"/>
            <a:ext cx="5972760" cy="1678760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342900" indent="-342900" algn="just">
              <a:lnSpc>
                <a:spcPct val="100000"/>
              </a:lnSpc>
              <a:buFont typeface="Arial" pitchFamily="34" charset="0"/>
              <a:buChar char="•"/>
            </a:pPr>
            <a:r>
              <a:rPr lang="pt-PT" sz="1400" dirty="0" smtClean="0">
                <a:solidFill>
                  <a:srgbClr val="808080"/>
                </a:solidFill>
                <a:latin typeface="Helvetica65-Medium"/>
              </a:rPr>
              <a:t>Recolha dos dados e imagens (fotos) que são o resultado das acções e actividades das suas equipes de trabalho no campo, e normalmente distribuídas por múltiplos pontos geográficos. A informação é recolhida em tempo-real e disponível para a gestão da sua empresa </a:t>
            </a:r>
            <a:r>
              <a:rPr lang="pt-PT" sz="1400" dirty="0" smtClean="0">
                <a:solidFill>
                  <a:srgbClr val="808080"/>
                </a:solidFill>
                <a:latin typeface="Helvetica65-Medium"/>
              </a:rPr>
              <a:t>poder </a:t>
            </a:r>
            <a:r>
              <a:rPr lang="pt-PT" sz="1400" dirty="0" smtClean="0">
                <a:solidFill>
                  <a:srgbClr val="808080"/>
                </a:solidFill>
                <a:latin typeface="Helvetica65-Medium"/>
              </a:rPr>
              <a:t>tomar decisões mais rápidas e em face de informação actualizada ao momento, agilizando a tomada de decisões e as acções no terreno, permitindo proactivamente gerir os seus projectos com eficácia, qualidade e rigor.</a:t>
            </a:r>
            <a:endParaRPr dirty="0"/>
          </a:p>
        </p:txBody>
      </p:sp>
      <p:sp>
        <p:nvSpPr>
          <p:cNvPr id="309" name="CustomShape 5"/>
          <p:cNvSpPr/>
          <p:nvPr/>
        </p:nvSpPr>
        <p:spPr>
          <a:xfrm>
            <a:off x="2715120" y="4293096"/>
            <a:ext cx="5972760" cy="2304256"/>
          </a:xfrm>
          <a:prstGeom prst="rect">
            <a:avLst/>
          </a:prstGeom>
          <a:noFill/>
          <a:ln w="9360">
            <a:noFill/>
          </a:ln>
        </p:spPr>
        <p:txBody>
          <a:bodyPr/>
          <a:lstStyle/>
          <a:p>
            <a:pPr marL="285750" indent="-285750" algn="just">
              <a:lnSpc>
                <a:spcPct val="100000"/>
              </a:lnSpc>
              <a:buFont typeface="Arial" pitchFamily="34" charset="0"/>
              <a:buChar char="•"/>
            </a:pPr>
            <a:r>
              <a:rPr lang="pt-PT" sz="1400" dirty="0" smtClean="0">
                <a:solidFill>
                  <a:srgbClr val="808080"/>
                </a:solidFill>
                <a:latin typeface="Helvetica65-Medium"/>
              </a:rPr>
              <a:t>Gestão, controle e monitorização de todos os trabalhos de campo, geograficamente distribuídos, em tempo real e em face dos objectivos estabelecidos, que são actualizados a cada momento. Desta forma assegurará o cumprimentos das metas estabelecidas e </a:t>
            </a:r>
            <a:r>
              <a:rPr lang="pt-PT" sz="1400" dirty="0">
                <a:solidFill>
                  <a:srgbClr val="808080"/>
                </a:solidFill>
                <a:latin typeface="Helvetica65-Medium"/>
              </a:rPr>
              <a:t> </a:t>
            </a:r>
            <a:r>
              <a:rPr lang="pt-PT" sz="1400" dirty="0" smtClean="0">
                <a:solidFill>
                  <a:srgbClr val="808080"/>
                </a:solidFill>
                <a:latin typeface="Helvetica65-Medium"/>
              </a:rPr>
              <a:t>poderá disponibilizar informação em tempo real aos seus Clientes, sobre os processos em execução e o seu estado geral. Assim sem esforço nem necessidade de qualquer tipo de processos </a:t>
            </a:r>
            <a:r>
              <a:rPr lang="pt-PT" sz="1400" dirty="0" smtClean="0">
                <a:solidFill>
                  <a:srgbClr val="808080"/>
                </a:solidFill>
                <a:latin typeface="Helvetica65-Medium"/>
              </a:rPr>
              <a:t>burocráticos, </a:t>
            </a:r>
            <a:r>
              <a:rPr lang="pt-PT" sz="1400" dirty="0" smtClean="0">
                <a:solidFill>
                  <a:srgbClr val="808080"/>
                </a:solidFill>
                <a:latin typeface="Helvetica65-Medium"/>
              </a:rPr>
              <a:t>agilizará a gestão de materiais e colaboradores, assegurando que cada projectos é terminado visando a total satisfação do seus Clientes.</a:t>
            </a:r>
          </a:p>
          <a:p>
            <a:pPr algn="just">
              <a:lnSpc>
                <a:spcPct val="100000"/>
              </a:lnSpc>
              <a:buFont typeface="StarSymbol"/>
              <a:buChar char=""/>
            </a:pPr>
            <a:endParaRPr dirty="0"/>
          </a:p>
          <a:p>
            <a:pPr algn="just">
              <a:lnSpc>
                <a:spcPct val="100000"/>
              </a:lnSpc>
            </a:pPr>
            <a:endParaRPr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636545"/>
            <a:ext cx="1700808" cy="1517968"/>
          </a:xfrm>
          <a:prstGeom prst="rect">
            <a:avLst/>
          </a:prstGeom>
        </p:spPr>
      </p:pic>
      <p:pic>
        <p:nvPicPr>
          <p:cNvPr id="301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28000" y="5212848"/>
            <a:ext cx="182520" cy="182520"/>
          </a:xfrm>
          <a:prstGeom prst="rect">
            <a:avLst/>
          </a:prstGeom>
          <a:ln>
            <a:noFill/>
          </a:ln>
        </p:spPr>
      </p:pic>
      <p:pic>
        <p:nvPicPr>
          <p:cNvPr id="29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361798" y="5304269"/>
            <a:ext cx="182520" cy="182520"/>
          </a:xfrm>
          <a:prstGeom prst="rect">
            <a:avLst/>
          </a:prstGeom>
          <a:ln>
            <a:noFill/>
          </a:ln>
        </p:spPr>
      </p:pic>
      <p:pic>
        <p:nvPicPr>
          <p:cNvPr id="30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39931" y="5818777"/>
            <a:ext cx="182520" cy="182520"/>
          </a:xfrm>
          <a:prstGeom prst="rect">
            <a:avLst/>
          </a:prstGeom>
          <a:ln>
            <a:noFill/>
          </a:ln>
        </p:spPr>
      </p:pic>
      <p:pic>
        <p:nvPicPr>
          <p:cNvPr id="30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179278" y="5923204"/>
            <a:ext cx="182520" cy="182520"/>
          </a:xfrm>
          <a:prstGeom prst="rect">
            <a:avLst/>
          </a:prstGeom>
          <a:ln>
            <a:noFill/>
          </a:ln>
        </p:spPr>
      </p:pic>
      <p:pic>
        <p:nvPicPr>
          <p:cNvPr id="302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1661760" y="5576733"/>
            <a:ext cx="66240" cy="86400"/>
          </a:xfrm>
          <a:prstGeom prst="rect">
            <a:avLst/>
          </a:prstGeom>
          <a:ln>
            <a:noFill/>
          </a:ln>
        </p:spPr>
      </p:pic>
      <p:pic>
        <p:nvPicPr>
          <p:cNvPr id="28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2179278" y="5621845"/>
            <a:ext cx="66240" cy="86400"/>
          </a:xfrm>
          <a:prstGeom prst="rect">
            <a:avLst/>
          </a:prstGeom>
          <a:ln>
            <a:noFill/>
          </a:ln>
        </p:spPr>
      </p:pic>
      <p:pic>
        <p:nvPicPr>
          <p:cNvPr id="29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563793" y="4797152"/>
            <a:ext cx="182520" cy="182520"/>
          </a:xfrm>
          <a:prstGeom prst="rect">
            <a:avLst/>
          </a:prstGeom>
          <a:ln>
            <a:noFill/>
          </a:ln>
        </p:spPr>
      </p:pic>
      <p:pic>
        <p:nvPicPr>
          <p:cNvPr id="30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2179278" y="4888412"/>
            <a:ext cx="182520" cy="182520"/>
          </a:xfrm>
          <a:prstGeom prst="rect">
            <a:avLst/>
          </a:prstGeom>
          <a:ln>
            <a:noFill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45" y="2639316"/>
            <a:ext cx="1787691" cy="1340768"/>
          </a:xfrm>
          <a:prstGeom prst="rect">
            <a:avLst/>
          </a:prstGeom>
        </p:spPr>
      </p:pic>
      <p:pic>
        <p:nvPicPr>
          <p:cNvPr id="32" name="Imagem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74680"/>
            <a:ext cx="13906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208713"/>
            <a:ext cx="2140544" cy="3784387"/>
          </a:xfrm>
          <a:prstGeom prst="rect">
            <a:avLst/>
          </a:prstGeom>
        </p:spPr>
      </p:pic>
      <p:sp>
        <p:nvSpPr>
          <p:cNvPr id="31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A 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Solução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 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TeamWorks</a:t>
            </a:r>
            <a:r>
              <a:rPr lang="es-ES" sz="3600" dirty="0">
                <a:solidFill>
                  <a:srgbClr val="000000"/>
                </a:solidFill>
                <a:latin typeface="Helvetica65-Medium"/>
              </a:rPr>
              <a:t>
</a:t>
            </a:r>
            <a:r>
              <a:rPr lang="es-ES" sz="2000" dirty="0">
                <a:solidFill>
                  <a:srgbClr val="72BFC5"/>
                </a:solidFill>
                <a:latin typeface="Helvetica65-Medium"/>
              </a:rPr>
              <a:t>COMO </a:t>
            </a:r>
            <a:r>
              <a:rPr lang="es-ES" sz="2000" dirty="0" smtClean="0">
                <a:solidFill>
                  <a:srgbClr val="72BFC5"/>
                </a:solidFill>
                <a:latin typeface="Helvetica65-Medium"/>
              </a:rPr>
              <a:t>FUNCIONA ?</a:t>
            </a:r>
            <a:endParaRPr dirty="0"/>
          </a:p>
        </p:txBody>
      </p:sp>
      <p:sp>
        <p:nvSpPr>
          <p:cNvPr id="312" name="CustomShape 2"/>
          <p:cNvSpPr/>
          <p:nvPr/>
        </p:nvSpPr>
        <p:spPr>
          <a:xfrm flipV="1">
            <a:off x="5674320" y="2924640"/>
            <a:ext cx="1657080" cy="355680"/>
          </a:xfrm>
          <a:prstGeom prst="straightConnector1">
            <a:avLst/>
          </a:prstGeom>
          <a:noFill/>
          <a:ln w="9360">
            <a:solidFill>
              <a:srgbClr val="161645"/>
            </a:solidFill>
            <a:custDash>
              <a:ds d="140000" sp="105000"/>
            </a:custDash>
            <a:round/>
            <a:tailEnd type="arrow" w="med" len="med"/>
          </a:ln>
        </p:spPr>
      </p:sp>
      <p:sp>
        <p:nvSpPr>
          <p:cNvPr id="313" name="CustomShape 3"/>
          <p:cNvSpPr/>
          <p:nvPr/>
        </p:nvSpPr>
        <p:spPr>
          <a:xfrm flipV="1">
            <a:off x="5436000" y="3075480"/>
            <a:ext cx="1896840" cy="708120"/>
          </a:xfrm>
          <a:prstGeom prst="straightConnector1">
            <a:avLst/>
          </a:prstGeom>
          <a:noFill/>
          <a:ln w="9360">
            <a:solidFill>
              <a:srgbClr val="161645"/>
            </a:solidFill>
            <a:custDash>
              <a:ds d="140000" sp="105000"/>
            </a:custDash>
            <a:round/>
            <a:tailEnd type="arrow" w="med" len="med"/>
          </a:ln>
        </p:spPr>
      </p:sp>
      <p:sp>
        <p:nvSpPr>
          <p:cNvPr id="314" name="CustomShape 4"/>
          <p:cNvSpPr/>
          <p:nvPr/>
        </p:nvSpPr>
        <p:spPr>
          <a:xfrm flipV="1">
            <a:off x="6131160" y="3355920"/>
            <a:ext cx="1668960" cy="1587960"/>
          </a:xfrm>
          <a:prstGeom prst="straightConnector1">
            <a:avLst/>
          </a:prstGeom>
          <a:noFill/>
          <a:ln w="9360">
            <a:solidFill>
              <a:srgbClr val="161645"/>
            </a:solidFill>
            <a:custDash>
              <a:ds d="140000" sp="105000"/>
            </a:custDash>
            <a:round/>
            <a:tailEnd type="arrow" w="med" len="med"/>
          </a:ln>
        </p:spPr>
      </p:sp>
      <p:sp>
        <p:nvSpPr>
          <p:cNvPr id="315" name="CustomShape 5"/>
          <p:cNvSpPr/>
          <p:nvPr/>
        </p:nvSpPr>
        <p:spPr>
          <a:xfrm flipV="1">
            <a:off x="5386320" y="3220920"/>
            <a:ext cx="1945440" cy="1147680"/>
          </a:xfrm>
          <a:prstGeom prst="straightConnector1">
            <a:avLst/>
          </a:prstGeom>
          <a:noFill/>
          <a:ln w="9360">
            <a:solidFill>
              <a:srgbClr val="161645"/>
            </a:solidFill>
            <a:custDash>
              <a:ds d="140000" sp="105000"/>
            </a:custDash>
            <a:round/>
            <a:tailEnd type="arrow" w="med" len="med"/>
          </a:ln>
        </p:spPr>
      </p:sp>
      <p:pic>
        <p:nvPicPr>
          <p:cNvPr id="31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5194800" y="4229280"/>
            <a:ext cx="191520" cy="279360"/>
          </a:xfrm>
          <a:prstGeom prst="rect">
            <a:avLst/>
          </a:prstGeom>
          <a:ln w="9360">
            <a:noFill/>
          </a:ln>
        </p:spPr>
      </p:pic>
      <p:pic>
        <p:nvPicPr>
          <p:cNvPr id="317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5939640" y="4805640"/>
            <a:ext cx="191520" cy="423560"/>
          </a:xfrm>
          <a:prstGeom prst="rect">
            <a:avLst/>
          </a:prstGeom>
          <a:ln w="9360">
            <a:noFill/>
          </a:ln>
        </p:spPr>
      </p:pic>
      <p:pic>
        <p:nvPicPr>
          <p:cNvPr id="318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5244480" y="3645000"/>
            <a:ext cx="191520" cy="279360"/>
          </a:xfrm>
          <a:prstGeom prst="rect">
            <a:avLst/>
          </a:prstGeom>
          <a:ln w="9360">
            <a:noFill/>
          </a:ln>
        </p:spPr>
      </p:pic>
      <p:pic>
        <p:nvPicPr>
          <p:cNvPr id="319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5482800" y="3141000"/>
            <a:ext cx="191520" cy="279360"/>
          </a:xfrm>
          <a:prstGeom prst="rect">
            <a:avLst/>
          </a:prstGeom>
          <a:ln w="9360">
            <a:noFill/>
          </a:ln>
        </p:spPr>
      </p:pic>
      <p:pic>
        <p:nvPicPr>
          <p:cNvPr id="322" name="Picture 10"/>
          <p:cNvPicPr/>
          <p:nvPr/>
        </p:nvPicPr>
        <p:blipFill>
          <a:blip r:embed="rId4"/>
          <a:stretch>
            <a:fillRect/>
          </a:stretch>
        </p:blipFill>
        <p:spPr>
          <a:xfrm>
            <a:off x="2021040" y="4602960"/>
            <a:ext cx="600840" cy="842040"/>
          </a:xfrm>
          <a:prstGeom prst="rect">
            <a:avLst/>
          </a:prstGeom>
          <a:ln w="9360">
            <a:noFill/>
          </a:ln>
        </p:spPr>
      </p:pic>
      <p:pic>
        <p:nvPicPr>
          <p:cNvPr id="324" name="Picture 15"/>
          <p:cNvPicPr/>
          <p:nvPr/>
        </p:nvPicPr>
        <p:blipFill>
          <a:blip r:embed="rId5"/>
          <a:stretch>
            <a:fillRect/>
          </a:stretch>
        </p:blipFill>
        <p:spPr>
          <a:xfrm>
            <a:off x="5835600" y="4258440"/>
            <a:ext cx="320400" cy="448920"/>
          </a:xfrm>
          <a:prstGeom prst="rect">
            <a:avLst/>
          </a:prstGeom>
          <a:ln w="9360">
            <a:noFill/>
          </a:ln>
        </p:spPr>
      </p:pic>
      <p:sp>
        <p:nvSpPr>
          <p:cNvPr id="325" name="CustomShape 6"/>
          <p:cNvSpPr/>
          <p:nvPr/>
        </p:nvSpPr>
        <p:spPr>
          <a:xfrm rot="10800000" flipV="1">
            <a:off x="1686960" y="4971600"/>
            <a:ext cx="336960" cy="360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B5DCDE"/>
            </a:solidFill>
            <a:round/>
          </a:ln>
        </p:spPr>
      </p:sp>
      <p:sp>
        <p:nvSpPr>
          <p:cNvPr id="328" name="CustomShape 7"/>
          <p:cNvSpPr/>
          <p:nvPr/>
        </p:nvSpPr>
        <p:spPr>
          <a:xfrm>
            <a:off x="2578680" y="2770200"/>
            <a:ext cx="578160" cy="360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B5DCDE"/>
            </a:solidFill>
            <a:round/>
          </a:ln>
        </p:spPr>
      </p:sp>
      <p:sp>
        <p:nvSpPr>
          <p:cNvPr id="329" name="CustomShape 8"/>
          <p:cNvSpPr/>
          <p:nvPr/>
        </p:nvSpPr>
        <p:spPr>
          <a:xfrm rot="10800000">
            <a:off x="1682640" y="2770560"/>
            <a:ext cx="294120" cy="1080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B5DCDE"/>
            </a:solidFill>
            <a:round/>
          </a:ln>
        </p:spPr>
      </p:sp>
      <p:pic>
        <p:nvPicPr>
          <p:cNvPr id="330" name="Picture 11"/>
          <p:cNvPicPr/>
          <p:nvPr/>
        </p:nvPicPr>
        <p:blipFill>
          <a:blip r:embed="rId6"/>
          <a:stretch>
            <a:fillRect/>
          </a:stretch>
        </p:blipFill>
        <p:spPr>
          <a:xfrm>
            <a:off x="1976760" y="2349000"/>
            <a:ext cx="601920" cy="842400"/>
          </a:xfrm>
          <a:prstGeom prst="rect">
            <a:avLst/>
          </a:prstGeom>
          <a:ln w="9360">
            <a:noFill/>
          </a:ln>
        </p:spPr>
      </p:pic>
      <p:sp>
        <p:nvSpPr>
          <p:cNvPr id="332" name="CustomShape 9"/>
          <p:cNvSpPr/>
          <p:nvPr/>
        </p:nvSpPr>
        <p:spPr>
          <a:xfrm>
            <a:off x="588240" y="2061000"/>
            <a:ext cx="1942920" cy="288360"/>
          </a:xfrm>
          <a:prstGeom prst="rect">
            <a:avLst/>
          </a:prstGeom>
          <a:noFill/>
          <a:ln w="9360"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pt-PT" sz="1300" b="1" dirty="0" smtClean="0">
                <a:solidFill>
                  <a:srgbClr val="000000"/>
                </a:solidFill>
                <a:latin typeface="Helvetica65-Medium"/>
              </a:rPr>
              <a:t>Colaboradores de </a:t>
            </a:r>
            <a:r>
              <a:rPr lang="pt-PT" sz="1300" b="1" dirty="0">
                <a:solidFill>
                  <a:srgbClr val="000000"/>
                </a:solidFill>
                <a:latin typeface="Helvetica65-Medium"/>
              </a:rPr>
              <a:t>campo</a:t>
            </a:r>
            <a:endParaRPr dirty="0"/>
          </a:p>
        </p:txBody>
      </p:sp>
      <p:sp>
        <p:nvSpPr>
          <p:cNvPr id="333" name="CustomShape 10"/>
          <p:cNvSpPr/>
          <p:nvPr/>
        </p:nvSpPr>
        <p:spPr>
          <a:xfrm>
            <a:off x="637200" y="4365000"/>
            <a:ext cx="926280" cy="288360"/>
          </a:xfrm>
          <a:prstGeom prst="rect">
            <a:avLst/>
          </a:prstGeom>
          <a:noFill/>
          <a:ln w="9360"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pt-PT" dirty="0" smtClean="0"/>
              <a:t>O Gestor</a:t>
            </a:r>
            <a:endParaRPr dirty="0"/>
          </a:p>
        </p:txBody>
      </p:sp>
      <p:sp>
        <p:nvSpPr>
          <p:cNvPr id="334" name="CustomShape 11"/>
          <p:cNvSpPr/>
          <p:nvPr/>
        </p:nvSpPr>
        <p:spPr>
          <a:xfrm>
            <a:off x="717120" y="3224520"/>
            <a:ext cx="3566520" cy="8524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pt-PT" sz="1200" dirty="0" smtClean="0">
                <a:solidFill>
                  <a:srgbClr val="72BFC5"/>
                </a:solidFill>
                <a:latin typeface="Helvetica65-Medium"/>
              </a:rPr>
              <a:t>Os colaboradores no terreno actualizam formulário Web através de um PC, Tablet ou telemóvel, dispondo de Internet</a:t>
            </a:r>
            <a:r>
              <a:rPr lang="pt-PT" sz="1200" dirty="0" smtClean="0">
                <a:solidFill>
                  <a:srgbClr val="808080"/>
                </a:solidFill>
                <a:latin typeface="Helvetica65-Medium"/>
              </a:rPr>
              <a:t>. 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335" name="CustomShape 12"/>
          <p:cNvSpPr/>
          <p:nvPr/>
        </p:nvSpPr>
        <p:spPr>
          <a:xfrm>
            <a:off x="394560" y="1585440"/>
            <a:ext cx="5419440" cy="35676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  <a:buFont typeface="Arial"/>
              <a:buChar char="•"/>
            </a:pPr>
            <a:r>
              <a:rPr lang="pt-PT" dirty="0" smtClean="0">
                <a:solidFill>
                  <a:srgbClr val="333333"/>
                </a:solidFill>
                <a:latin typeface="Helvetica65-Medium"/>
              </a:rPr>
              <a:t> Uma </a:t>
            </a:r>
            <a:r>
              <a:rPr lang="pt-PT" dirty="0" smtClean="0">
                <a:solidFill>
                  <a:srgbClr val="333333"/>
                </a:solidFill>
                <a:latin typeface="Helvetica65-Medium"/>
              </a:rPr>
              <a:t>solução </a:t>
            </a:r>
            <a:r>
              <a:rPr lang="pt-PT" dirty="0">
                <a:solidFill>
                  <a:srgbClr val="333333"/>
                </a:solidFill>
                <a:latin typeface="Helvetica65-Medium"/>
              </a:rPr>
              <a:t>de software </a:t>
            </a:r>
            <a:r>
              <a:rPr lang="pt-PT" dirty="0" smtClean="0">
                <a:solidFill>
                  <a:srgbClr val="333333"/>
                </a:solidFill>
                <a:latin typeface="Helvetica65-Medium"/>
              </a:rPr>
              <a:t>em Tempo-Real</a:t>
            </a:r>
            <a:endParaRPr dirty="0"/>
          </a:p>
        </p:txBody>
      </p:sp>
      <p:sp>
        <p:nvSpPr>
          <p:cNvPr id="336" name="CustomShape 13"/>
          <p:cNvSpPr/>
          <p:nvPr/>
        </p:nvSpPr>
        <p:spPr>
          <a:xfrm rot="10800000" flipV="1">
            <a:off x="2547000" y="4971600"/>
            <a:ext cx="336600" cy="360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B5DCDE"/>
            </a:solidFill>
            <a:round/>
          </a:ln>
        </p:spPr>
      </p:sp>
      <p:sp>
        <p:nvSpPr>
          <p:cNvPr id="337" name="CustomShape 14"/>
          <p:cNvSpPr/>
          <p:nvPr/>
        </p:nvSpPr>
        <p:spPr>
          <a:xfrm>
            <a:off x="709920" y="5461200"/>
            <a:ext cx="3717720" cy="1280168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lang="pt-PT" sz="1200" dirty="0" smtClean="0">
              <a:solidFill>
                <a:srgbClr val="808080"/>
              </a:solidFill>
              <a:latin typeface="Helvetica65-Medium"/>
            </a:endParaRPr>
          </a:p>
          <a:p>
            <a:pPr>
              <a:lnSpc>
                <a:spcPct val="100000"/>
              </a:lnSpc>
            </a:pPr>
            <a:r>
              <a:rPr lang="pt-PT" sz="1200" dirty="0" smtClean="0">
                <a:solidFill>
                  <a:srgbClr val="808080"/>
                </a:solidFill>
                <a:latin typeface="Helvetica65-Medium"/>
              </a:rPr>
              <a:t>O gestor acede a toda a informação e consulta os </a:t>
            </a:r>
            <a:r>
              <a:rPr lang="pt-PT" sz="1200" dirty="0" smtClean="0">
                <a:solidFill>
                  <a:srgbClr val="808080"/>
                </a:solidFill>
                <a:latin typeface="Helvetica65-Medium"/>
              </a:rPr>
              <a:t>relatórios, os quais </a:t>
            </a:r>
            <a:r>
              <a:rPr lang="pt-PT" sz="1200" dirty="0" smtClean="0">
                <a:solidFill>
                  <a:srgbClr val="808080"/>
                </a:solidFill>
                <a:latin typeface="Helvetica65-Medium"/>
              </a:rPr>
              <a:t>lhe permitirão tomar as suas decisões mais </a:t>
            </a:r>
            <a:r>
              <a:rPr lang="pt-PT" sz="1200" dirty="0" smtClean="0">
                <a:solidFill>
                  <a:srgbClr val="808080"/>
                </a:solidFill>
                <a:latin typeface="Helvetica65-Medium"/>
              </a:rPr>
              <a:t>atempadamente e </a:t>
            </a:r>
            <a:r>
              <a:rPr lang="pt-PT" sz="1200" dirty="0" smtClean="0">
                <a:solidFill>
                  <a:srgbClr val="808080"/>
                </a:solidFill>
                <a:latin typeface="Helvetica65-Medium"/>
              </a:rPr>
              <a:t>em função de elementos </a:t>
            </a:r>
            <a:r>
              <a:rPr lang="pt-PT" sz="1200" dirty="0" smtClean="0">
                <a:solidFill>
                  <a:srgbClr val="808080"/>
                </a:solidFill>
                <a:latin typeface="Helvetica65-Medium"/>
              </a:rPr>
              <a:t>concretos do terreno, actualizados </a:t>
            </a:r>
            <a:r>
              <a:rPr lang="pt-PT" sz="1200" dirty="0" smtClean="0">
                <a:solidFill>
                  <a:srgbClr val="808080"/>
                </a:solidFill>
                <a:latin typeface="Helvetica65-Medium"/>
              </a:rPr>
              <a:t>ao momento.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sp>
        <p:nvSpPr>
          <p:cNvPr id="338" name="CustomShape 15"/>
          <p:cNvSpPr/>
          <p:nvPr/>
        </p:nvSpPr>
        <p:spPr>
          <a:xfrm>
            <a:off x="7884360" y="3717000"/>
            <a:ext cx="790200" cy="515880"/>
          </a:xfrm>
          <a:prstGeom prst="rect">
            <a:avLst/>
          </a:prstGeom>
          <a:noFill/>
          <a:ln w="9360"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pt-PT" sz="1400" dirty="0" smtClean="0">
                <a:solidFill>
                  <a:srgbClr val="000000"/>
                </a:solidFill>
                <a:latin typeface="Helvetica65-Medium"/>
              </a:rPr>
              <a:t>Internet / Intranet</a:t>
            </a:r>
            <a:endParaRPr dirty="0"/>
          </a:p>
        </p:txBody>
      </p:sp>
      <p:sp>
        <p:nvSpPr>
          <p:cNvPr id="339" name="CustomShape 16"/>
          <p:cNvSpPr/>
          <p:nvPr/>
        </p:nvSpPr>
        <p:spPr>
          <a:xfrm>
            <a:off x="6923160" y="2479320"/>
            <a:ext cx="1704240" cy="1331640"/>
          </a:xfrm>
          <a:prstGeom prst="cloud">
            <a:avLst/>
          </a:prstGeom>
          <a:solidFill>
            <a:srgbClr val="F0F0F0"/>
          </a:solidFill>
          <a:ln w="3240">
            <a:solidFill>
              <a:srgbClr val="C0C0C0"/>
            </a:solidFill>
            <a:round/>
          </a:ln>
        </p:spPr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pt-PT">
                <a:solidFill>
                  <a:srgbClr val="FFFFFF"/>
                </a:solidFill>
                <a:latin typeface="Helvetica65-Medium"/>
              </a:rPr>
              <a:t>Inter</a:t>
            </a:r>
            <a:endParaRPr/>
          </a:p>
        </p:txBody>
      </p:sp>
      <p:sp>
        <p:nvSpPr>
          <p:cNvPr id="340" name="CustomShape 17"/>
          <p:cNvSpPr/>
          <p:nvPr/>
        </p:nvSpPr>
        <p:spPr>
          <a:xfrm>
            <a:off x="7333200" y="2796120"/>
            <a:ext cx="934560" cy="560520"/>
          </a:xfrm>
          <a:prstGeom prst="can">
            <a:avLst>
              <a:gd name="adj" fmla="val 25000"/>
            </a:avLst>
          </a:prstGeom>
          <a:solidFill>
            <a:srgbClr val="FFFFFF"/>
          </a:solidFill>
          <a:ln w="3240">
            <a:solidFill>
              <a:srgbClr val="808080"/>
            </a:solidFill>
            <a:round/>
          </a:ln>
        </p:spPr>
      </p:sp>
      <p:sp>
        <p:nvSpPr>
          <p:cNvPr id="341" name="CustomShape 18"/>
          <p:cNvSpPr/>
          <p:nvPr/>
        </p:nvSpPr>
        <p:spPr>
          <a:xfrm rot="10800000" flipV="1">
            <a:off x="6156720" y="3356640"/>
            <a:ext cx="1295640" cy="1007640"/>
          </a:xfrm>
          <a:prstGeom prst="straightConnector1">
            <a:avLst/>
          </a:prstGeom>
          <a:noFill/>
          <a:ln w="28440">
            <a:solidFill>
              <a:srgbClr val="F10101"/>
            </a:solidFill>
            <a:custDash>
              <a:ds d="316000" sp="237000"/>
            </a:custDash>
            <a:round/>
            <a:tailEnd type="arrow" w="med" len="med"/>
          </a:ln>
        </p:spPr>
      </p:sp>
      <p:sp>
        <p:nvSpPr>
          <p:cNvPr id="342" name="Line 19"/>
          <p:cNvSpPr/>
          <p:nvPr/>
        </p:nvSpPr>
        <p:spPr>
          <a:xfrm>
            <a:off x="755280" y="4149000"/>
            <a:ext cx="3528360" cy="0"/>
          </a:xfrm>
          <a:prstGeom prst="line">
            <a:avLst/>
          </a:prstGeom>
          <a:ln w="9360">
            <a:solidFill>
              <a:srgbClr val="BFBFBF"/>
            </a:solidFill>
            <a:round/>
          </a:ln>
        </p:spPr>
      </p:sp>
      <p:sp>
        <p:nvSpPr>
          <p:cNvPr id="343" name="Line 20"/>
          <p:cNvSpPr/>
          <p:nvPr/>
        </p:nvSpPr>
        <p:spPr>
          <a:xfrm>
            <a:off x="4644000" y="2348640"/>
            <a:ext cx="0" cy="3744360"/>
          </a:xfrm>
          <a:prstGeom prst="line">
            <a:avLst/>
          </a:prstGeom>
          <a:ln w="9360">
            <a:solidFill>
              <a:srgbClr val="BFBFBF"/>
            </a:solidFill>
            <a:round/>
          </a:ln>
        </p:spPr>
      </p:sp>
      <p:pic>
        <p:nvPicPr>
          <p:cNvPr id="2" name="Imagem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646" y="2313805"/>
            <a:ext cx="1554075" cy="87759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74" y="4709011"/>
            <a:ext cx="1558739" cy="880229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84" y="4565652"/>
            <a:ext cx="1623245" cy="916656"/>
          </a:xfrm>
          <a:prstGeom prst="rect">
            <a:avLst/>
          </a:prstGeom>
        </p:spPr>
      </p:pic>
      <p:pic>
        <p:nvPicPr>
          <p:cNvPr id="40" name="Imagem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60" y="274680"/>
            <a:ext cx="1390650" cy="55245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696" y="2208563"/>
            <a:ext cx="1325220" cy="10444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TextShape 1"/>
          <p:cNvSpPr txBox="1"/>
          <p:nvPr/>
        </p:nvSpPr>
        <p:spPr>
          <a:xfrm>
            <a:off x="316260" y="307604"/>
            <a:ext cx="8229240" cy="673124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TeamWorks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: 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Gestão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 de Actividades</a:t>
            </a:r>
            <a:r>
              <a:rPr lang="es-ES" sz="3600" dirty="0">
                <a:solidFill>
                  <a:srgbClr val="000000"/>
                </a:solidFill>
                <a:latin typeface="Helvetica65-Medium"/>
              </a:rPr>
              <a:t>
</a:t>
            </a:r>
            <a:endParaRPr dirty="0"/>
          </a:p>
        </p:txBody>
      </p:sp>
      <p:sp>
        <p:nvSpPr>
          <p:cNvPr id="376" name="TextShape 2"/>
          <p:cNvSpPr txBox="1"/>
          <p:nvPr/>
        </p:nvSpPr>
        <p:spPr>
          <a:xfrm>
            <a:off x="495360" y="644166"/>
            <a:ext cx="8229240" cy="5722740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es-ES" sz="1600" dirty="0" err="1" smtClean="0">
                <a:solidFill>
                  <a:schemeClr val="accent1">
                    <a:lumMod val="50000"/>
                  </a:schemeClr>
                </a:solidFill>
                <a:latin typeface="Helvetica65-Medium"/>
              </a:rPr>
              <a:t>Consolidação</a:t>
            </a:r>
            <a:r>
              <a:rPr lang="es-ES" sz="1600" dirty="0" smtClean="0">
                <a:solidFill>
                  <a:schemeClr val="accent1">
                    <a:lumMod val="50000"/>
                  </a:schemeClr>
                </a:solidFill>
                <a:latin typeface="Helvetica65-Medium"/>
              </a:rPr>
              <a:t> das actividades </a:t>
            </a:r>
            <a:r>
              <a:rPr lang="es-ES" sz="1600" dirty="0" smtClean="0">
                <a:solidFill>
                  <a:srgbClr val="72BFC5"/>
                </a:solidFill>
                <a:latin typeface="Helvetica65-Medium"/>
              </a:rPr>
              <a:t>– </a:t>
            </a:r>
            <a:r>
              <a:rPr lang="es-ES" sz="1600" dirty="0" smtClean="0">
                <a:latin typeface="Helvetica65-Medium"/>
              </a:rPr>
              <a:t>Unifica </a:t>
            </a:r>
            <a:r>
              <a:rPr lang="es-ES" sz="1600" dirty="0" err="1" smtClean="0">
                <a:latin typeface="Helvetica65-Medium"/>
              </a:rPr>
              <a:t>em</a:t>
            </a:r>
            <a:r>
              <a:rPr lang="es-ES" sz="1600" dirty="0" smtClean="0">
                <a:latin typeface="Helvetica65-Medium"/>
              </a:rPr>
              <a:t> </a:t>
            </a:r>
            <a:r>
              <a:rPr lang="es-ES" sz="1600" dirty="0" err="1" smtClean="0">
                <a:latin typeface="Helvetica65-Medium"/>
              </a:rPr>
              <a:t>um</a:t>
            </a:r>
            <a:r>
              <a:rPr lang="es-ES" sz="1600" dirty="0" smtClean="0">
                <a:latin typeface="Helvetica65-Medium"/>
              </a:rPr>
              <a:t> único </a:t>
            </a:r>
            <a:r>
              <a:rPr lang="es-ES" sz="1600" dirty="0" smtClean="0">
                <a:latin typeface="Helvetica65-Medium"/>
              </a:rPr>
              <a:t>sistema de </a:t>
            </a:r>
            <a:r>
              <a:rPr lang="es-ES" sz="1600" dirty="0" err="1" smtClean="0">
                <a:latin typeface="Helvetica65-Medium"/>
              </a:rPr>
              <a:t>informação</a:t>
            </a:r>
            <a:r>
              <a:rPr lang="es-ES" sz="1600" dirty="0" smtClean="0">
                <a:latin typeface="Helvetica65-Medium"/>
              </a:rPr>
              <a:t> todos os </a:t>
            </a:r>
            <a:r>
              <a:rPr lang="es-ES" sz="1600" dirty="0" err="1" smtClean="0">
                <a:latin typeface="Helvetica65-Medium"/>
              </a:rPr>
              <a:t>detalhes</a:t>
            </a:r>
            <a:r>
              <a:rPr lang="es-ES" sz="1600" dirty="0" smtClean="0">
                <a:latin typeface="Helvetica65-Medium"/>
              </a:rPr>
              <a:t> dos </a:t>
            </a:r>
            <a:r>
              <a:rPr lang="es-ES" sz="1600" dirty="0" err="1" smtClean="0">
                <a:latin typeface="Helvetica65-Medium"/>
              </a:rPr>
              <a:t>projectos</a:t>
            </a:r>
            <a:r>
              <a:rPr lang="es-ES" sz="1600" dirty="0" smtClean="0">
                <a:latin typeface="Helvetica65-Medium"/>
              </a:rPr>
              <a:t>, que </a:t>
            </a:r>
            <a:r>
              <a:rPr lang="es-ES" sz="1600" dirty="0" err="1" smtClean="0">
                <a:latin typeface="Helvetica65-Medium"/>
              </a:rPr>
              <a:t>possam</a:t>
            </a:r>
            <a:r>
              <a:rPr lang="es-ES" sz="1600" dirty="0" smtClean="0">
                <a:latin typeface="Helvetica65-Medium"/>
              </a:rPr>
              <a:t> estar relacionados </a:t>
            </a:r>
            <a:r>
              <a:rPr lang="es-ES" sz="1600" dirty="0" err="1" smtClean="0">
                <a:latin typeface="Helvetica65-Medium"/>
              </a:rPr>
              <a:t>com</a:t>
            </a:r>
            <a:r>
              <a:rPr lang="es-ES" sz="1600" dirty="0" smtClean="0">
                <a:latin typeface="Helvetica65-Medium"/>
              </a:rPr>
              <a:t> equipes de vendas, marketing, instaladores, </a:t>
            </a:r>
            <a:r>
              <a:rPr lang="es-ES" sz="1600" dirty="0" err="1" smtClean="0">
                <a:latin typeface="Helvetica65-Medium"/>
              </a:rPr>
              <a:t>etc</a:t>
            </a:r>
            <a:r>
              <a:rPr lang="es-ES" sz="1600" dirty="0" smtClean="0">
                <a:latin typeface="Helvetica65-Medium"/>
              </a:rPr>
              <a:t>, dando </a:t>
            </a:r>
            <a:r>
              <a:rPr lang="es-ES" sz="1600" dirty="0" err="1" smtClean="0">
                <a:latin typeface="Helvetica65-Medium"/>
              </a:rPr>
              <a:t>acesso</a:t>
            </a:r>
            <a:r>
              <a:rPr lang="es-ES" sz="1600" dirty="0" smtClean="0">
                <a:latin typeface="Helvetica65-Medium"/>
              </a:rPr>
              <a:t> a todos os colaboradores, respectivos clientes e equipes de </a:t>
            </a:r>
            <a:r>
              <a:rPr lang="es-ES" sz="1600" dirty="0" err="1" smtClean="0">
                <a:latin typeface="Helvetica65-Medium"/>
              </a:rPr>
              <a:t>gestão</a:t>
            </a:r>
            <a:r>
              <a:rPr lang="es-ES" sz="1600" dirty="0" smtClean="0">
                <a:latin typeface="Helvetica65-Medium"/>
              </a:rPr>
              <a:t>, </a:t>
            </a:r>
            <a:r>
              <a:rPr lang="es-ES" sz="1600" dirty="0" err="1" smtClean="0">
                <a:latin typeface="Helvetica65-Medium"/>
              </a:rPr>
              <a:t>às</a:t>
            </a:r>
            <a:r>
              <a:rPr lang="es-ES" sz="1600" dirty="0" smtClean="0">
                <a:latin typeface="Helvetica65-Medium"/>
              </a:rPr>
              <a:t> </a:t>
            </a:r>
            <a:r>
              <a:rPr lang="es-ES" sz="1600" dirty="0" err="1" smtClean="0">
                <a:latin typeface="Helvetica65-Medium"/>
              </a:rPr>
              <a:t>campanhas</a:t>
            </a:r>
            <a:r>
              <a:rPr lang="es-ES" sz="1600" dirty="0" smtClean="0">
                <a:latin typeface="Helvetica65-Medium"/>
              </a:rPr>
              <a:t> / </a:t>
            </a:r>
            <a:r>
              <a:rPr lang="es-ES" sz="1600" dirty="0" err="1" smtClean="0">
                <a:latin typeface="Helvetica65-Medium"/>
              </a:rPr>
              <a:t>projectos</a:t>
            </a:r>
            <a:r>
              <a:rPr lang="es-ES" sz="1600" dirty="0" smtClean="0">
                <a:latin typeface="Helvetica65-Medium"/>
              </a:rPr>
              <a:t> e </a:t>
            </a:r>
            <a:r>
              <a:rPr lang="es-ES" sz="1600" dirty="0" err="1" smtClean="0">
                <a:latin typeface="Helvetica65-Medium"/>
              </a:rPr>
              <a:t>suas</a:t>
            </a:r>
            <a:r>
              <a:rPr lang="es-ES" sz="1600" dirty="0" smtClean="0">
                <a:latin typeface="Helvetica65-Medium"/>
              </a:rPr>
              <a:t> </a:t>
            </a:r>
            <a:r>
              <a:rPr lang="es-ES" sz="1600" dirty="0" err="1" smtClean="0">
                <a:latin typeface="Helvetica65-Medium"/>
              </a:rPr>
              <a:t>tarefas</a:t>
            </a:r>
            <a:r>
              <a:rPr lang="es-ES" sz="1600" dirty="0" smtClean="0">
                <a:latin typeface="Helvetica65-Medium"/>
              </a:rPr>
              <a:t>, </a:t>
            </a:r>
            <a:r>
              <a:rPr lang="es-ES" sz="1600" dirty="0" err="1" smtClean="0">
                <a:latin typeface="Helvetica65-Medium"/>
              </a:rPr>
              <a:t>bem</a:t>
            </a:r>
            <a:r>
              <a:rPr lang="es-ES" sz="1600" dirty="0" smtClean="0">
                <a:latin typeface="Helvetica65-Medium"/>
              </a:rPr>
              <a:t> como </a:t>
            </a:r>
            <a:r>
              <a:rPr lang="es-ES" sz="1600" dirty="0" err="1" smtClean="0">
                <a:latin typeface="Helvetica65-Medium"/>
              </a:rPr>
              <a:t>lhes</a:t>
            </a:r>
            <a:r>
              <a:rPr lang="es-ES" sz="1600" dirty="0" smtClean="0">
                <a:latin typeface="Helvetica65-Medium"/>
              </a:rPr>
              <a:t> </a:t>
            </a:r>
            <a:r>
              <a:rPr lang="es-ES" sz="1600" dirty="0" err="1" smtClean="0">
                <a:latin typeface="Helvetica65-Medium"/>
              </a:rPr>
              <a:t>permitindo</a:t>
            </a:r>
            <a:r>
              <a:rPr lang="es-ES" sz="1600" dirty="0" smtClean="0">
                <a:latin typeface="Helvetica65-Medium"/>
              </a:rPr>
              <a:t> a </a:t>
            </a:r>
            <a:r>
              <a:rPr lang="es-ES" sz="1600" dirty="0" err="1" smtClean="0">
                <a:latin typeface="Helvetica65-Medium"/>
              </a:rPr>
              <a:t>actualização</a:t>
            </a:r>
            <a:r>
              <a:rPr lang="es-ES" sz="1600" dirty="0" smtClean="0">
                <a:latin typeface="Helvetica65-Medium"/>
              </a:rPr>
              <a:t> </a:t>
            </a:r>
            <a:r>
              <a:rPr lang="es-ES" sz="1600" dirty="0" err="1" smtClean="0">
                <a:latin typeface="Helvetica65-Medium"/>
              </a:rPr>
              <a:t>em</a:t>
            </a:r>
            <a:r>
              <a:rPr lang="es-ES" sz="1600" dirty="0" smtClean="0">
                <a:latin typeface="Helvetica65-Medium"/>
              </a:rPr>
              <a:t> tempo real de </a:t>
            </a:r>
            <a:r>
              <a:rPr lang="es-ES" sz="1600" dirty="0" err="1" smtClean="0">
                <a:latin typeface="Helvetica65-Medium"/>
              </a:rPr>
              <a:t>alterações</a:t>
            </a:r>
            <a:r>
              <a:rPr lang="es-ES" sz="1600" dirty="0" smtClean="0">
                <a:latin typeface="Helvetica65-Medium"/>
              </a:rPr>
              <a:t> </a:t>
            </a:r>
            <a:r>
              <a:rPr lang="es-ES" sz="1600" dirty="0" err="1" smtClean="0">
                <a:latin typeface="Helvetica65-Medium"/>
              </a:rPr>
              <a:t>em</a:t>
            </a:r>
            <a:r>
              <a:rPr lang="es-ES" sz="1600" dirty="0" smtClean="0">
                <a:latin typeface="Helvetica65-Medium"/>
              </a:rPr>
              <a:t> </a:t>
            </a:r>
            <a:r>
              <a:rPr lang="es-ES" sz="1600" dirty="0" err="1" smtClean="0">
                <a:latin typeface="Helvetica65-Medium"/>
              </a:rPr>
              <a:t>função</a:t>
            </a:r>
            <a:r>
              <a:rPr lang="es-ES" sz="1600" dirty="0" smtClean="0">
                <a:latin typeface="Helvetica65-Medium"/>
              </a:rPr>
              <a:t> do </a:t>
            </a:r>
            <a:r>
              <a:rPr lang="es-ES" sz="1600" dirty="0" err="1" smtClean="0">
                <a:latin typeface="Helvetica65-Medium"/>
              </a:rPr>
              <a:t>decorrer</a:t>
            </a:r>
            <a:r>
              <a:rPr lang="es-ES" sz="1600" dirty="0" smtClean="0">
                <a:latin typeface="Helvetica65-Medium"/>
              </a:rPr>
              <a:t> </a:t>
            </a:r>
            <a:r>
              <a:rPr lang="es-ES" sz="1600" dirty="0" smtClean="0">
                <a:latin typeface="Helvetica65-Medium"/>
              </a:rPr>
              <a:t>de cada </a:t>
            </a:r>
            <a:r>
              <a:rPr lang="es-ES" sz="1600" dirty="0" err="1" smtClean="0">
                <a:latin typeface="Helvetica65-Medium"/>
              </a:rPr>
              <a:t>uma</a:t>
            </a:r>
            <a:r>
              <a:rPr lang="es-ES" sz="1600" dirty="0" smtClean="0">
                <a:latin typeface="Helvetica65-Medium"/>
              </a:rPr>
              <a:t> das </a:t>
            </a:r>
            <a:r>
              <a:rPr lang="es-ES" sz="1600" dirty="0" err="1" smtClean="0">
                <a:latin typeface="Helvetica65-Medium"/>
              </a:rPr>
              <a:t>tarefas</a:t>
            </a:r>
            <a:r>
              <a:rPr lang="es-ES" sz="1600" dirty="0" smtClean="0">
                <a:latin typeface="Helvetica65-Medium"/>
              </a:rPr>
              <a:t>, </a:t>
            </a:r>
            <a:r>
              <a:rPr lang="es-ES" sz="1600" dirty="0" err="1" smtClean="0">
                <a:latin typeface="Helvetica65-Medium"/>
              </a:rPr>
              <a:t>registando</a:t>
            </a:r>
            <a:r>
              <a:rPr lang="es-ES" sz="1600" dirty="0" smtClean="0">
                <a:latin typeface="Helvetica65-Medium"/>
              </a:rPr>
              <a:t>-se os </a:t>
            </a:r>
            <a:r>
              <a:rPr lang="es-ES" sz="1600" dirty="0" smtClean="0">
                <a:latin typeface="Helvetica65-Medium"/>
              </a:rPr>
              <a:t>estados, </a:t>
            </a:r>
            <a:r>
              <a:rPr lang="es-ES" sz="1600" dirty="0" err="1" smtClean="0">
                <a:latin typeface="Helvetica65-Medium"/>
              </a:rPr>
              <a:t>anomalias</a:t>
            </a:r>
            <a:r>
              <a:rPr lang="es-ES" sz="1600" dirty="0" smtClean="0">
                <a:latin typeface="Helvetica65-Medium"/>
              </a:rPr>
              <a:t>, </a:t>
            </a:r>
            <a:r>
              <a:rPr lang="es-ES" sz="1600" dirty="0" err="1" smtClean="0">
                <a:latin typeface="Helvetica65-Medium"/>
              </a:rPr>
              <a:t>objecções</a:t>
            </a:r>
            <a:r>
              <a:rPr lang="es-ES" sz="1600" dirty="0" smtClean="0">
                <a:latin typeface="Helvetica65-Medium"/>
              </a:rPr>
              <a:t>, etc.</a:t>
            </a:r>
          </a:p>
          <a:p>
            <a:pPr algn="just">
              <a:lnSpc>
                <a:spcPct val="100000"/>
              </a:lnSpc>
            </a:pPr>
            <a:endParaRPr dirty="0"/>
          </a:p>
          <a:p>
            <a:pPr algn="just">
              <a:lnSpc>
                <a:spcPct val="100000"/>
              </a:lnSpc>
            </a:pPr>
            <a:endParaRPr dirty="0"/>
          </a:p>
          <a:p>
            <a:pPr algn="just">
              <a:lnSpc>
                <a:spcPct val="100000"/>
              </a:lnSpc>
            </a:pPr>
            <a:endParaRPr dirty="0"/>
          </a:p>
          <a:p>
            <a:pPr algn="just">
              <a:lnSpc>
                <a:spcPct val="100000"/>
              </a:lnSpc>
            </a:pPr>
            <a:endParaRPr dirty="0"/>
          </a:p>
          <a:p>
            <a:pPr algn="just">
              <a:lnSpc>
                <a:spcPct val="100000"/>
              </a:lnSpc>
            </a:pPr>
            <a:endParaRPr dirty="0"/>
          </a:p>
        </p:txBody>
      </p:sp>
      <p:pic>
        <p:nvPicPr>
          <p:cNvPr id="377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215120" y="2421000"/>
            <a:ext cx="737280" cy="702000"/>
          </a:xfrm>
          <a:prstGeom prst="rect">
            <a:avLst/>
          </a:prstGeom>
          <a:ln>
            <a:noFill/>
          </a:ln>
        </p:spPr>
      </p:pic>
      <p:pic>
        <p:nvPicPr>
          <p:cNvPr id="378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215120" y="3800160"/>
            <a:ext cx="737280" cy="702000"/>
          </a:xfrm>
          <a:prstGeom prst="rect">
            <a:avLst/>
          </a:prstGeom>
          <a:ln>
            <a:noFill/>
          </a:ln>
        </p:spPr>
      </p:pic>
      <p:sp>
        <p:nvSpPr>
          <p:cNvPr id="379" name="CustomShape 3"/>
          <p:cNvSpPr/>
          <p:nvPr/>
        </p:nvSpPr>
        <p:spPr>
          <a:xfrm>
            <a:off x="6891120" y="3096000"/>
            <a:ext cx="1508400" cy="2728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pt-PT" sz="1200" dirty="0" smtClean="0">
                <a:solidFill>
                  <a:srgbClr val="262626"/>
                </a:solidFill>
                <a:latin typeface="Helvetica65-Medium"/>
              </a:rPr>
              <a:t>Equipes de Gestão</a:t>
            </a:r>
            <a:endParaRPr dirty="0"/>
          </a:p>
        </p:txBody>
      </p:sp>
      <p:sp>
        <p:nvSpPr>
          <p:cNvPr id="380" name="CustomShape 4"/>
          <p:cNvSpPr/>
          <p:nvPr/>
        </p:nvSpPr>
        <p:spPr>
          <a:xfrm>
            <a:off x="7129440" y="5328000"/>
            <a:ext cx="9522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pt-PT">
                <a:solidFill>
                  <a:srgbClr val="000000"/>
                </a:solidFill>
                <a:latin typeface="Helvetica65-Medium"/>
              </a:rPr>
              <a:t>Ventas</a:t>
            </a:r>
            <a:endParaRPr/>
          </a:p>
        </p:txBody>
      </p:sp>
      <p:sp>
        <p:nvSpPr>
          <p:cNvPr id="381" name="CustomShape 5"/>
          <p:cNvSpPr/>
          <p:nvPr/>
        </p:nvSpPr>
        <p:spPr>
          <a:xfrm>
            <a:off x="7100280" y="4475160"/>
            <a:ext cx="1624320" cy="2728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pt-PT" sz="1100" dirty="0" smtClean="0"/>
              <a:t>Mercadorias e Vendas</a:t>
            </a:r>
            <a:endParaRPr sz="1100" dirty="0"/>
          </a:p>
        </p:txBody>
      </p:sp>
      <p:pic>
        <p:nvPicPr>
          <p:cNvPr id="382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7215120" y="5168160"/>
            <a:ext cx="737280" cy="702000"/>
          </a:xfrm>
          <a:prstGeom prst="rect">
            <a:avLst/>
          </a:prstGeom>
          <a:ln>
            <a:noFill/>
          </a:ln>
        </p:spPr>
      </p:pic>
      <p:sp>
        <p:nvSpPr>
          <p:cNvPr id="383" name="CustomShape 6"/>
          <p:cNvSpPr/>
          <p:nvPr/>
        </p:nvSpPr>
        <p:spPr>
          <a:xfrm>
            <a:off x="7228440" y="5856840"/>
            <a:ext cx="1135080" cy="2728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pt-PT" sz="1100" dirty="0" smtClean="0"/>
              <a:t>Operacionais no terreno</a:t>
            </a:r>
            <a:endParaRPr sz="1100" dirty="0"/>
          </a:p>
        </p:txBody>
      </p:sp>
      <p:sp>
        <p:nvSpPr>
          <p:cNvPr id="384" name="Line 7"/>
          <p:cNvSpPr/>
          <p:nvPr/>
        </p:nvSpPr>
        <p:spPr>
          <a:xfrm>
            <a:off x="6944400" y="3455640"/>
            <a:ext cx="1296000" cy="0"/>
          </a:xfrm>
          <a:prstGeom prst="line">
            <a:avLst/>
          </a:prstGeom>
          <a:ln w="9360">
            <a:solidFill>
              <a:srgbClr val="D9D9D9"/>
            </a:solidFill>
            <a:round/>
          </a:ln>
        </p:spPr>
      </p:sp>
      <p:sp>
        <p:nvSpPr>
          <p:cNvPr id="385" name="Line 8"/>
          <p:cNvSpPr/>
          <p:nvPr/>
        </p:nvSpPr>
        <p:spPr>
          <a:xfrm>
            <a:off x="6944400" y="4824000"/>
            <a:ext cx="1296000" cy="0"/>
          </a:xfrm>
          <a:prstGeom prst="line">
            <a:avLst/>
          </a:prstGeom>
          <a:ln w="9360">
            <a:solidFill>
              <a:srgbClr val="D9D9D9"/>
            </a:solidFill>
            <a:round/>
          </a:ln>
        </p:spPr>
      </p:sp>
      <p:sp>
        <p:nvSpPr>
          <p:cNvPr id="386" name="CustomShape 9"/>
          <p:cNvSpPr/>
          <p:nvPr/>
        </p:nvSpPr>
        <p:spPr>
          <a:xfrm>
            <a:off x="1532880" y="2608920"/>
            <a:ext cx="3544560" cy="3544560"/>
          </a:xfrm>
          <a:prstGeom prst="blockArc">
            <a:avLst>
              <a:gd name="adj1" fmla="val 13875344"/>
              <a:gd name="adj2" fmla="val 16781876"/>
              <a:gd name="adj3" fmla="val 2753"/>
            </a:avLst>
          </a:prstGeom>
          <a:solidFill>
            <a:srgbClr val="808080"/>
          </a:solidFill>
          <a:ln>
            <a:noFill/>
          </a:ln>
        </p:spPr>
      </p:sp>
      <p:sp>
        <p:nvSpPr>
          <p:cNvPr id="387" name="CustomShape 10"/>
          <p:cNvSpPr/>
          <p:nvPr/>
        </p:nvSpPr>
        <p:spPr>
          <a:xfrm>
            <a:off x="1063440" y="2797200"/>
            <a:ext cx="4917240" cy="3544560"/>
          </a:xfrm>
          <a:prstGeom prst="blockArc">
            <a:avLst>
              <a:gd name="adj1" fmla="val 12595886"/>
              <a:gd name="adj2" fmla="val 14734398"/>
              <a:gd name="adj3" fmla="val 2753"/>
            </a:avLst>
          </a:prstGeom>
          <a:solidFill>
            <a:srgbClr val="808080"/>
          </a:solidFill>
          <a:ln>
            <a:noFill/>
          </a:ln>
        </p:spPr>
      </p:sp>
      <p:sp>
        <p:nvSpPr>
          <p:cNvPr id="388" name="CustomShape 11"/>
          <p:cNvSpPr/>
          <p:nvPr/>
        </p:nvSpPr>
        <p:spPr>
          <a:xfrm>
            <a:off x="1316160" y="2484720"/>
            <a:ext cx="3544560" cy="3544560"/>
          </a:xfrm>
          <a:prstGeom prst="blockArc">
            <a:avLst>
              <a:gd name="adj1" fmla="val 9762307"/>
              <a:gd name="adj2" fmla="val 11837664"/>
              <a:gd name="adj3" fmla="val 2753"/>
            </a:avLst>
          </a:prstGeom>
          <a:solidFill>
            <a:srgbClr val="808080"/>
          </a:solidFill>
          <a:ln>
            <a:noFill/>
          </a:ln>
        </p:spPr>
      </p:sp>
      <p:sp>
        <p:nvSpPr>
          <p:cNvPr id="389" name="CustomShape 12"/>
          <p:cNvSpPr/>
          <p:nvPr/>
        </p:nvSpPr>
        <p:spPr>
          <a:xfrm>
            <a:off x="1238760" y="2282040"/>
            <a:ext cx="3544560" cy="3544560"/>
          </a:xfrm>
          <a:prstGeom prst="blockArc">
            <a:avLst>
              <a:gd name="adj1" fmla="val 6936017"/>
              <a:gd name="adj2" fmla="val 9335541"/>
              <a:gd name="adj3" fmla="val 2753"/>
            </a:avLst>
          </a:prstGeom>
          <a:solidFill>
            <a:srgbClr val="808080"/>
          </a:solidFill>
          <a:ln>
            <a:noFill/>
          </a:ln>
        </p:spPr>
      </p:sp>
      <p:sp>
        <p:nvSpPr>
          <p:cNvPr id="390" name="CustomShape 13"/>
          <p:cNvSpPr/>
          <p:nvPr/>
        </p:nvSpPr>
        <p:spPr>
          <a:xfrm>
            <a:off x="1507320" y="2441520"/>
            <a:ext cx="3544560" cy="3544560"/>
          </a:xfrm>
          <a:prstGeom prst="blockArc">
            <a:avLst>
              <a:gd name="adj1" fmla="val 4722816"/>
              <a:gd name="adj2" fmla="val 7550839"/>
              <a:gd name="adj3" fmla="val 2753"/>
            </a:avLst>
          </a:prstGeom>
          <a:solidFill>
            <a:srgbClr val="808080"/>
          </a:solidFill>
          <a:ln>
            <a:noFill/>
          </a:ln>
        </p:spPr>
      </p:sp>
      <p:sp>
        <p:nvSpPr>
          <p:cNvPr id="391" name="CustomShape 14"/>
          <p:cNvSpPr/>
          <p:nvPr/>
        </p:nvSpPr>
        <p:spPr>
          <a:xfrm>
            <a:off x="2174400" y="2438280"/>
            <a:ext cx="3544560" cy="3544560"/>
          </a:xfrm>
          <a:prstGeom prst="blockArc">
            <a:avLst>
              <a:gd name="adj1" fmla="val 3124358"/>
              <a:gd name="adj2" fmla="val 6043169"/>
              <a:gd name="adj3" fmla="val 2753"/>
            </a:avLst>
          </a:prstGeom>
          <a:solidFill>
            <a:srgbClr val="808080"/>
          </a:solidFill>
          <a:ln>
            <a:noFill/>
          </a:ln>
        </p:spPr>
      </p:sp>
      <p:sp>
        <p:nvSpPr>
          <p:cNvPr id="392" name="CustomShape 15"/>
          <p:cNvSpPr/>
          <p:nvPr/>
        </p:nvSpPr>
        <p:spPr>
          <a:xfrm>
            <a:off x="2417400" y="2279520"/>
            <a:ext cx="3544560" cy="3544560"/>
          </a:xfrm>
          <a:prstGeom prst="blockArc">
            <a:avLst>
              <a:gd name="adj1" fmla="val 1469874"/>
              <a:gd name="adj2" fmla="val 3695567"/>
              <a:gd name="adj3" fmla="val 2753"/>
            </a:avLst>
          </a:prstGeom>
          <a:solidFill>
            <a:srgbClr val="808080"/>
          </a:solidFill>
          <a:ln>
            <a:noFill/>
          </a:ln>
        </p:spPr>
      </p:sp>
      <p:sp>
        <p:nvSpPr>
          <p:cNvPr id="393" name="CustomShape 16"/>
          <p:cNvSpPr/>
          <p:nvPr/>
        </p:nvSpPr>
        <p:spPr>
          <a:xfrm>
            <a:off x="2338920" y="2484720"/>
            <a:ext cx="3544560" cy="3544560"/>
          </a:xfrm>
          <a:prstGeom prst="blockArc">
            <a:avLst>
              <a:gd name="adj1" fmla="val 20562337"/>
              <a:gd name="adj2" fmla="val 1037685"/>
              <a:gd name="adj3" fmla="val 2753"/>
            </a:avLst>
          </a:prstGeom>
          <a:solidFill>
            <a:srgbClr val="808080"/>
          </a:solidFill>
          <a:ln>
            <a:noFill/>
          </a:ln>
        </p:spPr>
      </p:sp>
      <p:sp>
        <p:nvSpPr>
          <p:cNvPr id="394" name="CustomShape 17"/>
          <p:cNvSpPr/>
          <p:nvPr/>
        </p:nvSpPr>
        <p:spPr>
          <a:xfrm>
            <a:off x="2519640" y="2881800"/>
            <a:ext cx="3544560" cy="3544560"/>
          </a:xfrm>
          <a:prstGeom prst="blockArc">
            <a:avLst>
              <a:gd name="adj1" fmla="val 17443870"/>
              <a:gd name="adj2" fmla="val 19701679"/>
              <a:gd name="adj3" fmla="val 2753"/>
            </a:avLst>
          </a:prstGeom>
          <a:solidFill>
            <a:srgbClr val="D9EDEE"/>
          </a:solidFill>
          <a:ln>
            <a:noFill/>
          </a:ln>
        </p:spPr>
      </p:sp>
      <p:sp>
        <p:nvSpPr>
          <p:cNvPr id="395" name="CustomShape 18"/>
          <p:cNvSpPr/>
          <p:nvPr/>
        </p:nvSpPr>
        <p:spPr>
          <a:xfrm>
            <a:off x="2055240" y="2619000"/>
            <a:ext cx="3544560" cy="3544560"/>
          </a:xfrm>
          <a:prstGeom prst="blockArc">
            <a:avLst>
              <a:gd name="adj1" fmla="val 15750635"/>
              <a:gd name="adj2" fmla="val 18497484"/>
              <a:gd name="adj3" fmla="val 2753"/>
            </a:avLst>
          </a:prstGeom>
          <a:solidFill>
            <a:srgbClr val="808080"/>
          </a:solidFill>
          <a:ln>
            <a:noFill/>
          </a:ln>
        </p:spPr>
      </p:sp>
      <p:sp>
        <p:nvSpPr>
          <p:cNvPr id="396" name="CustomShape 19"/>
          <p:cNvSpPr/>
          <p:nvPr/>
        </p:nvSpPr>
        <p:spPr>
          <a:xfrm>
            <a:off x="2339640" y="3357000"/>
            <a:ext cx="2520000" cy="1872000"/>
          </a:xfrm>
          <a:prstGeom prst="ellipse">
            <a:avLst/>
          </a:prstGeom>
          <a:solidFill>
            <a:schemeClr val="accent2"/>
          </a:solidFill>
          <a:ln w="25560">
            <a:solidFill>
              <a:schemeClr val="tx2">
                <a:lumMod val="40000"/>
                <a:lumOff val="60000"/>
              </a:schemeClr>
            </a:solidFill>
            <a:round/>
          </a:ln>
        </p:spPr>
        <p:txBody>
          <a:bodyPr lIns="392040" tIns="297360" rIns="23040" bIns="23040" anchor="ctr"/>
          <a:lstStyle/>
          <a:p>
            <a:pPr algn="ctr">
              <a:lnSpc>
                <a:spcPct val="90000"/>
              </a:lnSpc>
            </a:pPr>
            <a:r>
              <a:rPr lang="pt-PT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TeamWorks</a:t>
            </a:r>
            <a:endParaRPr lang="pt-PT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90000"/>
              </a:lnSpc>
            </a:pPr>
            <a:endParaRPr lang="pt-PT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90000"/>
              </a:lnSpc>
            </a:pPr>
            <a:r>
              <a:rPr lang="pt-PT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It</a:t>
            </a:r>
            <a:r>
              <a:rPr lang="pt-P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pt-PT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Works</a:t>
            </a:r>
            <a:r>
              <a:rPr lang="pt-PT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!</a:t>
            </a:r>
            <a:endParaRPr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7" name="CustomShape 20"/>
          <p:cNvSpPr/>
          <p:nvPr/>
        </p:nvSpPr>
        <p:spPr>
          <a:xfrm>
            <a:off x="3009600" y="2319480"/>
            <a:ext cx="118008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7280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>
                <a:solidFill>
                  <a:srgbClr val="262626"/>
                </a:solidFill>
                <a:latin typeface="Helvetica65-Medium"/>
              </a:rPr>
              <a:t>Auditoria</a:t>
            </a:r>
            <a:endParaRPr/>
          </a:p>
        </p:txBody>
      </p:sp>
      <p:sp>
        <p:nvSpPr>
          <p:cNvPr id="398" name="CustomShape 21"/>
          <p:cNvSpPr/>
          <p:nvPr/>
        </p:nvSpPr>
        <p:spPr>
          <a:xfrm>
            <a:off x="4241520" y="2680560"/>
            <a:ext cx="133812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9584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Equipas </a:t>
            </a:r>
            <a:r>
              <a:rPr lang="pt-PT" sz="1000" dirty="0">
                <a:solidFill>
                  <a:srgbClr val="262626"/>
                </a:solidFill>
                <a:latin typeface="Helvetica65-Medium"/>
              </a:rPr>
              <a:t>de </a:t>
            </a: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Vendedores </a:t>
            </a:r>
            <a:r>
              <a:rPr lang="pt-PT" sz="1000" dirty="0">
                <a:solidFill>
                  <a:srgbClr val="262626"/>
                </a:solidFill>
                <a:latin typeface="Helvetica65-Medium"/>
              </a:rPr>
              <a:t>/ </a:t>
            </a: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Técnicos / Instaladores / </a:t>
            </a:r>
            <a:r>
              <a:rPr lang="pt-PT" sz="1000" dirty="0" err="1" smtClean="0">
                <a:solidFill>
                  <a:srgbClr val="262626"/>
                </a:solidFill>
                <a:latin typeface="Helvetica65-Medium"/>
              </a:rPr>
              <a:t>etc</a:t>
            </a:r>
            <a:endParaRPr dirty="0"/>
          </a:p>
        </p:txBody>
      </p:sp>
      <p:sp>
        <p:nvSpPr>
          <p:cNvPr id="399" name="CustomShape 22"/>
          <p:cNvSpPr/>
          <p:nvPr/>
        </p:nvSpPr>
        <p:spPr>
          <a:xfrm>
            <a:off x="5077440" y="3398400"/>
            <a:ext cx="129276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7280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Material de demostração</a:t>
            </a:r>
            <a:endParaRPr dirty="0"/>
          </a:p>
        </p:txBody>
      </p:sp>
      <p:sp>
        <p:nvSpPr>
          <p:cNvPr id="400" name="CustomShape 23"/>
          <p:cNvSpPr/>
          <p:nvPr/>
        </p:nvSpPr>
        <p:spPr>
          <a:xfrm>
            <a:off x="4910580" y="4437720"/>
            <a:ext cx="145962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7280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Material Promocional</a:t>
            </a:r>
            <a:endParaRPr dirty="0"/>
          </a:p>
        </p:txBody>
      </p:sp>
      <p:sp>
        <p:nvSpPr>
          <p:cNvPr id="401" name="CustomShape 24"/>
          <p:cNvSpPr/>
          <p:nvPr/>
        </p:nvSpPr>
        <p:spPr>
          <a:xfrm>
            <a:off x="4430880" y="5250600"/>
            <a:ext cx="118008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7280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Equipas Comerciais</a:t>
            </a:r>
            <a:endParaRPr dirty="0"/>
          </a:p>
        </p:txBody>
      </p:sp>
      <p:sp>
        <p:nvSpPr>
          <p:cNvPr id="402" name="CustomShape 25"/>
          <p:cNvSpPr/>
          <p:nvPr/>
        </p:nvSpPr>
        <p:spPr>
          <a:xfrm>
            <a:off x="2890440" y="5589360"/>
            <a:ext cx="154044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7280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Apresentação de Materiais / Produtos</a:t>
            </a:r>
            <a:endParaRPr dirty="0"/>
          </a:p>
        </p:txBody>
      </p:sp>
      <p:sp>
        <p:nvSpPr>
          <p:cNvPr id="403" name="CustomShape 26"/>
          <p:cNvSpPr/>
          <p:nvPr/>
        </p:nvSpPr>
        <p:spPr>
          <a:xfrm>
            <a:off x="1621440" y="5292000"/>
            <a:ext cx="126900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8576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Instalação de Materiais / projectos</a:t>
            </a:r>
            <a:endParaRPr dirty="0"/>
          </a:p>
        </p:txBody>
      </p:sp>
      <p:sp>
        <p:nvSpPr>
          <p:cNvPr id="404" name="CustomShape 27"/>
          <p:cNvSpPr/>
          <p:nvPr/>
        </p:nvSpPr>
        <p:spPr>
          <a:xfrm>
            <a:off x="829080" y="4437720"/>
            <a:ext cx="118008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7280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 dirty="0">
                <a:solidFill>
                  <a:srgbClr val="262626"/>
                </a:solidFill>
                <a:latin typeface="Helvetica65-Medium"/>
              </a:rPr>
              <a:t>Visitante </a:t>
            </a: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/ Cliente</a:t>
            </a:r>
            <a:endParaRPr dirty="0"/>
          </a:p>
        </p:txBody>
      </p:sp>
      <p:sp>
        <p:nvSpPr>
          <p:cNvPr id="405" name="CustomShape 28"/>
          <p:cNvSpPr/>
          <p:nvPr/>
        </p:nvSpPr>
        <p:spPr>
          <a:xfrm>
            <a:off x="829080" y="3398400"/>
            <a:ext cx="118008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7280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Imagem da sua Empresa</a:t>
            </a:r>
            <a:endParaRPr dirty="0"/>
          </a:p>
        </p:txBody>
      </p:sp>
      <p:sp>
        <p:nvSpPr>
          <p:cNvPr id="406" name="CustomShape 29"/>
          <p:cNvSpPr/>
          <p:nvPr/>
        </p:nvSpPr>
        <p:spPr>
          <a:xfrm>
            <a:off x="1621080" y="2679120"/>
            <a:ext cx="1180080" cy="677520"/>
          </a:xfrm>
          <a:prstGeom prst="ellipse">
            <a:avLst/>
          </a:prstGeom>
          <a:solidFill>
            <a:srgbClr val="F2F2F2"/>
          </a:solidFill>
          <a:ln w="6480">
            <a:solidFill>
              <a:srgbClr val="808080"/>
            </a:solidFill>
            <a:round/>
          </a:ln>
        </p:spPr>
        <p:txBody>
          <a:bodyPr lIns="172800" tIns="99360" rIns="0" bIns="0" anchor="ctr"/>
          <a:lstStyle/>
          <a:p>
            <a:pPr algn="ctr">
              <a:lnSpc>
                <a:spcPct val="90000"/>
              </a:lnSpc>
            </a:pPr>
            <a:r>
              <a:rPr lang="pt-PT" sz="1000" dirty="0" smtClean="0">
                <a:solidFill>
                  <a:srgbClr val="262626"/>
                </a:solidFill>
                <a:latin typeface="Helvetica65-Medium"/>
              </a:rPr>
              <a:t>Controle de Qualidade</a:t>
            </a:r>
            <a:endParaRPr dirty="0"/>
          </a:p>
        </p:txBody>
      </p:sp>
      <p:pic>
        <p:nvPicPr>
          <p:cNvPr id="34" name="Imagem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30" y="6044440"/>
            <a:ext cx="13906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TeamWorks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 – 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Detalhes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 das </a:t>
            </a:r>
            <a:r>
              <a:rPr lang="es-ES" sz="3600" dirty="0" err="1">
                <a:solidFill>
                  <a:srgbClr val="000000"/>
                </a:solidFill>
                <a:latin typeface="Helvetica65-Medium"/>
              </a:rPr>
              <a:t>t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arefas</a:t>
            </a:r>
            <a:r>
              <a:rPr lang="es-ES" sz="3600" dirty="0">
                <a:solidFill>
                  <a:srgbClr val="000000"/>
                </a:solidFill>
                <a:latin typeface="Helvetica65-Medium"/>
              </a:rPr>
              <a:t>
</a:t>
            </a:r>
            <a:r>
              <a:rPr lang="es-ES" sz="2000" dirty="0">
                <a:solidFill>
                  <a:srgbClr val="000000"/>
                </a:solidFill>
                <a:latin typeface="Helvetica65-Medium"/>
              </a:rPr>
              <a:t> </a:t>
            </a:r>
            <a:endParaRPr dirty="0"/>
          </a:p>
        </p:txBody>
      </p:sp>
      <p:sp>
        <p:nvSpPr>
          <p:cNvPr id="417" name="TextShape 2"/>
          <p:cNvSpPr txBox="1"/>
          <p:nvPr/>
        </p:nvSpPr>
        <p:spPr>
          <a:xfrm>
            <a:off x="457200" y="1196752"/>
            <a:ext cx="8229240" cy="5160848"/>
          </a:xfrm>
          <a:prstGeom prst="rect">
            <a:avLst/>
          </a:prstGeom>
        </p:spPr>
        <p:txBody>
          <a:bodyPr/>
          <a:lstStyle/>
          <a:p>
            <a:pPr marL="285750" indent="-285750" algn="just">
              <a:lnSpc>
                <a:spcPct val="100000"/>
              </a:lnSpc>
              <a:buFont typeface="Arial" pitchFamily="34" charset="0"/>
              <a:buChar char="•"/>
            </a:pPr>
            <a:r>
              <a:rPr lang="es-ES" dirty="0" smtClean="0">
                <a:solidFill>
                  <a:srgbClr val="262626"/>
                </a:solidFill>
                <a:latin typeface="Helvetica65-Medium"/>
              </a:rPr>
              <a:t> </a:t>
            </a:r>
            <a:r>
              <a:rPr lang="es-ES" dirty="0" err="1" smtClean="0">
                <a:solidFill>
                  <a:srgbClr val="262626"/>
                </a:solidFill>
                <a:latin typeface="Helvetica65-Medium"/>
              </a:rPr>
              <a:t>Gestão</a:t>
            </a:r>
            <a:r>
              <a:rPr lang="es-ES" dirty="0" smtClean="0">
                <a:solidFill>
                  <a:srgbClr val="262626"/>
                </a:solidFill>
                <a:latin typeface="Helvetica65-Medium"/>
              </a:rPr>
              <a:t> das Actividades / </a:t>
            </a:r>
            <a:r>
              <a:rPr lang="es-ES" dirty="0" err="1" smtClean="0">
                <a:solidFill>
                  <a:srgbClr val="262626"/>
                </a:solidFill>
                <a:latin typeface="Helvetica65-Medium"/>
              </a:rPr>
              <a:t>T</a:t>
            </a:r>
            <a:r>
              <a:rPr lang="es-ES" dirty="0" err="1" smtClean="0">
                <a:solidFill>
                  <a:srgbClr val="262626"/>
                </a:solidFill>
                <a:latin typeface="Helvetica65-Medium"/>
              </a:rPr>
              <a:t>arefas</a:t>
            </a:r>
            <a:endParaRPr lang="es-ES" dirty="0" smtClean="0">
              <a:solidFill>
                <a:srgbClr val="262626"/>
              </a:solidFill>
              <a:latin typeface="Helvetica65-Medium"/>
            </a:endParaRPr>
          </a:p>
          <a:p>
            <a:pPr algn="just">
              <a:lnSpc>
                <a:spcPct val="100000"/>
              </a:lnSpc>
            </a:pPr>
            <a:endParaRPr sz="1000" dirty="0"/>
          </a:p>
          <a:p>
            <a:pPr marL="742950" lvl="1" indent="-285750" algn="just">
              <a:lnSpc>
                <a:spcPct val="100000"/>
              </a:lnSpc>
              <a:buFont typeface="Arial" pitchFamily="34" charset="0"/>
              <a:buChar char="•"/>
            </a:pP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Monitorização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em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tempo real sobre o estado das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tarefas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/ actividades 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de cada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campanha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/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projecto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.</a:t>
            </a:r>
            <a:endParaRPr dirty="0"/>
          </a:p>
          <a:p>
            <a:pPr marL="742950" lvl="1" indent="-285750" algn="just">
              <a:lnSpc>
                <a:spcPct val="100000"/>
              </a:lnSpc>
              <a:buFont typeface="Arial" pitchFamily="34" charset="0"/>
              <a:buChar char="•"/>
            </a:pPr>
            <a:r>
              <a:rPr lang="es-ES" sz="1400" dirty="0">
                <a:solidFill>
                  <a:srgbClr val="808080"/>
                </a:solidFill>
                <a:latin typeface="Helvetica65-Medium"/>
              </a:rPr>
              <a:t>Controle 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do </a:t>
            </a:r>
            <a:r>
              <a:rPr lang="es-ES" sz="1400" dirty="0">
                <a:solidFill>
                  <a:srgbClr val="72BFC5"/>
                </a:solidFill>
                <a:latin typeface="Helvetica65-Medium"/>
              </a:rPr>
              <a:t>inventario </a:t>
            </a:r>
            <a:r>
              <a:rPr lang="es-ES" sz="1400" dirty="0" smtClean="0">
                <a:solidFill>
                  <a:srgbClr val="72BFC5"/>
                </a:solidFill>
                <a:latin typeface="Helvetica65-Medium"/>
              </a:rPr>
              <a:t>de productos, </a:t>
            </a:r>
            <a:r>
              <a:rPr lang="es-ES" sz="1400" dirty="0" err="1" smtClean="0">
                <a:solidFill>
                  <a:srgbClr val="72BFC5"/>
                </a:solidFill>
                <a:latin typeface="Helvetica65-Medium"/>
              </a:rPr>
              <a:t>materiais</a:t>
            </a:r>
            <a:r>
              <a:rPr lang="es-ES" sz="1400" dirty="0" smtClean="0">
                <a:solidFill>
                  <a:srgbClr val="72BFC5"/>
                </a:solidFill>
                <a:latin typeface="Helvetica65-Medium"/>
              </a:rPr>
              <a:t>,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merchandising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,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etc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..por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cada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actividade</a:t>
            </a:r>
            <a:endParaRPr dirty="0"/>
          </a:p>
          <a:p>
            <a:pPr marL="742950" lvl="1" indent="-285750" algn="just">
              <a:lnSpc>
                <a:spcPct val="100000"/>
              </a:lnSpc>
              <a:buFont typeface="Arial" pitchFamily="34" charset="0"/>
              <a:buChar char="•"/>
            </a:pP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Verifique a correcta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adequação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de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espaços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e o aspecto final de como a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instalação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ficou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concluida (fotos).</a:t>
            </a:r>
            <a:r>
              <a:rPr lang="es-ES" sz="1400" dirty="0" smtClean="0">
                <a:solidFill>
                  <a:srgbClr val="72BFC5"/>
                </a:solidFill>
                <a:latin typeface="Helvetica65-Medium"/>
              </a:rPr>
              <a:t> </a:t>
            </a:r>
            <a:endParaRPr dirty="0"/>
          </a:p>
          <a:p>
            <a:pPr marL="742950" lvl="1" indent="-285750" algn="just">
              <a:lnSpc>
                <a:spcPct val="100000"/>
              </a:lnSpc>
              <a:buFont typeface="Arial" pitchFamily="34" charset="0"/>
              <a:buChar char="•"/>
            </a:pP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Audite o perfil e a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eficácia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das </a:t>
            </a:r>
            <a:r>
              <a:rPr lang="es-ES" sz="1400" dirty="0" err="1" smtClean="0">
                <a:solidFill>
                  <a:srgbClr val="808080"/>
                </a:solidFill>
                <a:latin typeface="Helvetica65-Medium"/>
              </a:rPr>
              <a:t>suas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 equipes </a:t>
            </a:r>
            <a:r>
              <a:rPr lang="es-ES" sz="1400" dirty="0" smtClean="0">
                <a:solidFill>
                  <a:srgbClr val="808080"/>
                </a:solidFill>
                <a:latin typeface="Helvetica65-Medium"/>
              </a:rPr>
              <a:t>de colaboradores no terreno.</a:t>
            </a:r>
            <a:endParaRPr dirty="0"/>
          </a:p>
        </p:txBody>
      </p:sp>
      <p:sp>
        <p:nvSpPr>
          <p:cNvPr id="421" name="Line 3"/>
          <p:cNvSpPr/>
          <p:nvPr/>
        </p:nvSpPr>
        <p:spPr>
          <a:xfrm>
            <a:off x="5158080" y="3172680"/>
            <a:ext cx="0" cy="3086640"/>
          </a:xfrm>
          <a:prstGeom prst="line">
            <a:avLst/>
          </a:prstGeom>
          <a:ln w="9360">
            <a:solidFill>
              <a:srgbClr val="A6A6A6"/>
            </a:solidFill>
            <a:round/>
          </a:ln>
        </p:spPr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3183237"/>
            <a:ext cx="4508907" cy="2546206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161287"/>
            <a:ext cx="3501334" cy="2860001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274680"/>
            <a:ext cx="13906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2" name="Table 1"/>
          <p:cNvGraphicFramePr/>
          <p:nvPr/>
        </p:nvGraphicFramePr>
        <p:xfrm>
          <a:off x="5072040" y="3429000"/>
          <a:ext cx="3500280" cy="2889000"/>
        </p:xfrm>
        <a:graphic>
          <a:graphicData uri="http://schemas.openxmlformats.org/drawingml/2006/table">
            <a:tbl>
              <a:tblPr/>
              <a:tblGrid>
                <a:gridCol w="1166760"/>
                <a:gridCol w="1166760"/>
                <a:gridCol w="1166760"/>
              </a:tblGrid>
              <a:tr h="96300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96300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963000"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23" name="TextShape 2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TeamWork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 – 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Gestão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 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Campanhas</a:t>
            </a:r>
            <a:r>
              <a:rPr lang="es-ES" sz="3600" dirty="0" smtClean="0">
                <a:solidFill>
                  <a:srgbClr val="000000"/>
                </a:solidFill>
                <a:latin typeface="Helvetica65-Medium"/>
              </a:rPr>
              <a:t> / </a:t>
            </a:r>
            <a:r>
              <a:rPr lang="es-ES" sz="3600" dirty="0" err="1">
                <a:solidFill>
                  <a:srgbClr val="000000"/>
                </a:solidFill>
                <a:latin typeface="Helvetica65-Medium"/>
              </a:rPr>
              <a:t>P</a:t>
            </a:r>
            <a:r>
              <a:rPr lang="es-ES" sz="3600" dirty="0" err="1" smtClean="0">
                <a:solidFill>
                  <a:srgbClr val="000000"/>
                </a:solidFill>
                <a:latin typeface="Helvetica65-Medium"/>
              </a:rPr>
              <a:t>rojectos</a:t>
            </a:r>
            <a:endParaRPr dirty="0"/>
          </a:p>
        </p:txBody>
      </p:sp>
      <p:sp>
        <p:nvSpPr>
          <p:cNvPr id="424" name="TextShape 3"/>
          <p:cNvSpPr txBox="1"/>
          <p:nvPr/>
        </p:nvSpPr>
        <p:spPr>
          <a:xfrm>
            <a:off x="457200" y="1600200"/>
            <a:ext cx="8229240" cy="4757400"/>
          </a:xfrm>
          <a:prstGeom prst="rect">
            <a:avLst/>
          </a:prstGeom>
        </p:spPr>
        <p:txBody>
          <a:bodyPr/>
          <a:lstStyle/>
          <a:p>
            <a:pPr lvl="1" algn="just">
              <a:lnSpc>
                <a:spcPct val="100000"/>
              </a:lnSpc>
            </a:pP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Guarde 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e permita a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partilha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de toda 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a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documentação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necessária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para as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suas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equipes, como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manuais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técnicos, catálogos, documentos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promocionais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, videos, fotos,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etc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, de molde a que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estes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estejam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disponiveís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a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qualquer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momento e prontos a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serem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partilhados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pelos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seus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colaboradores e clientes relativamente a cada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projecto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e/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ou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campanha</a:t>
            </a:r>
            <a:r>
              <a:rPr lang="es-ES" sz="1600" dirty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.</a:t>
            </a:r>
            <a:endParaRPr lang="es-ES" sz="1600" dirty="0" smtClean="0">
              <a:solidFill>
                <a:schemeClr val="bg2">
                  <a:lumMod val="25000"/>
                </a:schemeClr>
              </a:solidFill>
              <a:latin typeface="Helvetica65-Medium"/>
            </a:endParaRPr>
          </a:p>
          <a:p>
            <a:pPr lvl="1" algn="just">
              <a:lnSpc>
                <a:spcPct val="100000"/>
              </a:lnSpc>
            </a:pPr>
            <a:endParaRPr lang="es-ES" sz="1600" dirty="0">
              <a:solidFill>
                <a:schemeClr val="bg2">
                  <a:lumMod val="25000"/>
                </a:schemeClr>
              </a:solidFill>
              <a:latin typeface="Helvetica65-Medium"/>
            </a:endParaRPr>
          </a:p>
          <a:p>
            <a:pPr lvl="1" algn="just">
              <a:lnSpc>
                <a:spcPct val="100000"/>
              </a:lnSpc>
            </a:pP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Os formatos suportados e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mais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comuns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são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 o Excel</a:t>
            </a:r>
            <a:r>
              <a:rPr lang="es-ES" sz="1600" dirty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, PowerPoint, ZIP, PDF, 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JPG, </a:t>
            </a:r>
            <a:r>
              <a:rPr lang="es-ES" sz="1600" dirty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Word entre </a:t>
            </a:r>
            <a:r>
              <a:rPr lang="es-ES" sz="1600" dirty="0" err="1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outros</a:t>
            </a:r>
            <a:r>
              <a:rPr lang="es-ES" sz="1600" dirty="0" smtClean="0">
                <a:solidFill>
                  <a:schemeClr val="bg2">
                    <a:lumMod val="25000"/>
                  </a:schemeClr>
                </a:solidFill>
                <a:latin typeface="Helvetica65-Medium"/>
              </a:rPr>
              <a:t>.</a:t>
            </a:r>
            <a:endParaRPr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2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5393520" y="3685320"/>
            <a:ext cx="475920" cy="475920"/>
          </a:xfrm>
          <a:prstGeom prst="rect">
            <a:avLst/>
          </a:prstGeom>
          <a:ln>
            <a:noFill/>
          </a:ln>
        </p:spPr>
      </p:pic>
      <p:pic>
        <p:nvPicPr>
          <p:cNvPr id="42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6559920" y="4652640"/>
            <a:ext cx="475920" cy="475920"/>
          </a:xfrm>
          <a:prstGeom prst="rect">
            <a:avLst/>
          </a:prstGeom>
          <a:ln>
            <a:noFill/>
          </a:ln>
        </p:spPr>
      </p:pic>
      <p:pic>
        <p:nvPicPr>
          <p:cNvPr id="428" name="Picture 7"/>
          <p:cNvPicPr/>
          <p:nvPr/>
        </p:nvPicPr>
        <p:blipFill>
          <a:blip r:embed="rId4"/>
          <a:stretch>
            <a:fillRect/>
          </a:stretch>
        </p:blipFill>
        <p:spPr>
          <a:xfrm>
            <a:off x="7786800" y="4652640"/>
            <a:ext cx="475920" cy="475920"/>
          </a:xfrm>
          <a:prstGeom prst="rect">
            <a:avLst/>
          </a:prstGeom>
          <a:ln>
            <a:noFill/>
          </a:ln>
        </p:spPr>
      </p:pic>
      <p:pic>
        <p:nvPicPr>
          <p:cNvPr id="429" name="Picture 10"/>
          <p:cNvPicPr/>
          <p:nvPr/>
        </p:nvPicPr>
        <p:blipFill>
          <a:blip r:embed="rId5"/>
          <a:stretch>
            <a:fillRect/>
          </a:stretch>
        </p:blipFill>
        <p:spPr>
          <a:xfrm>
            <a:off x="5393520" y="4652640"/>
            <a:ext cx="475920" cy="475920"/>
          </a:xfrm>
          <a:prstGeom prst="rect">
            <a:avLst/>
          </a:prstGeom>
          <a:ln>
            <a:noFill/>
          </a:ln>
        </p:spPr>
      </p:pic>
      <p:pic>
        <p:nvPicPr>
          <p:cNvPr id="430" name="Picture 14"/>
          <p:cNvPicPr/>
          <p:nvPr/>
        </p:nvPicPr>
        <p:blipFill>
          <a:blip r:embed="rId6"/>
          <a:stretch>
            <a:fillRect/>
          </a:stretch>
        </p:blipFill>
        <p:spPr>
          <a:xfrm>
            <a:off x="5393520" y="5627520"/>
            <a:ext cx="475920" cy="475920"/>
          </a:xfrm>
          <a:prstGeom prst="rect">
            <a:avLst/>
          </a:prstGeom>
          <a:ln>
            <a:noFill/>
          </a:ln>
        </p:spPr>
      </p:pic>
      <p:pic>
        <p:nvPicPr>
          <p:cNvPr id="431" name="Picture 15"/>
          <p:cNvPicPr/>
          <p:nvPr/>
        </p:nvPicPr>
        <p:blipFill>
          <a:blip r:embed="rId7"/>
          <a:stretch>
            <a:fillRect/>
          </a:stretch>
        </p:blipFill>
        <p:spPr>
          <a:xfrm>
            <a:off x="6559920" y="3687480"/>
            <a:ext cx="475920" cy="475920"/>
          </a:xfrm>
          <a:prstGeom prst="rect">
            <a:avLst/>
          </a:prstGeom>
          <a:ln>
            <a:noFill/>
          </a:ln>
        </p:spPr>
      </p:pic>
      <p:pic>
        <p:nvPicPr>
          <p:cNvPr id="432" name="Picture 17"/>
          <p:cNvPicPr/>
          <p:nvPr/>
        </p:nvPicPr>
        <p:blipFill>
          <a:blip r:embed="rId8"/>
          <a:stretch>
            <a:fillRect/>
          </a:stretch>
        </p:blipFill>
        <p:spPr>
          <a:xfrm>
            <a:off x="6559920" y="5612760"/>
            <a:ext cx="475920" cy="475920"/>
          </a:xfrm>
          <a:prstGeom prst="rect">
            <a:avLst/>
          </a:prstGeom>
          <a:ln>
            <a:noFill/>
          </a:ln>
        </p:spPr>
      </p:pic>
      <p:pic>
        <p:nvPicPr>
          <p:cNvPr id="433" name="Picture 18"/>
          <p:cNvPicPr/>
          <p:nvPr/>
        </p:nvPicPr>
        <p:blipFill>
          <a:blip r:embed="rId9"/>
          <a:stretch>
            <a:fillRect/>
          </a:stretch>
        </p:blipFill>
        <p:spPr>
          <a:xfrm>
            <a:off x="7786800" y="3643200"/>
            <a:ext cx="475920" cy="475920"/>
          </a:xfrm>
          <a:prstGeom prst="rect">
            <a:avLst/>
          </a:prstGeom>
          <a:ln>
            <a:noFill/>
          </a:ln>
        </p:spPr>
      </p:pic>
      <p:pic>
        <p:nvPicPr>
          <p:cNvPr id="434" name="Picture 21"/>
          <p:cNvPicPr/>
          <p:nvPr/>
        </p:nvPicPr>
        <p:blipFill>
          <a:blip r:embed="rId10"/>
          <a:stretch>
            <a:fillRect/>
          </a:stretch>
        </p:blipFill>
        <p:spPr>
          <a:xfrm>
            <a:off x="7844400" y="5642280"/>
            <a:ext cx="475920" cy="475920"/>
          </a:xfrm>
          <a:prstGeom prst="rect">
            <a:avLst/>
          </a:prstGeom>
          <a:ln>
            <a:noFill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70560"/>
            <a:ext cx="4308224" cy="2432880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395" y="358358"/>
            <a:ext cx="13906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TextShape 1"/>
          <p:cNvSpPr txBox="1"/>
          <p:nvPr/>
        </p:nvSpPr>
        <p:spPr>
          <a:xfrm>
            <a:off x="251640" y="1196640"/>
            <a:ext cx="8290800" cy="86364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ES" sz="2800" b="1" dirty="0">
                <a:solidFill>
                  <a:srgbClr val="262626"/>
                </a:solidFill>
                <a:latin typeface="Helvetica65-Medium"/>
              </a:rPr>
              <a:t>Dispositivos </a:t>
            </a:r>
            <a:r>
              <a:rPr lang="es-ES" sz="2800" b="1" dirty="0" err="1" smtClean="0">
                <a:solidFill>
                  <a:srgbClr val="262626"/>
                </a:solidFill>
                <a:latin typeface="Helvetica65-Medium"/>
              </a:rPr>
              <a:t>Móveis</a:t>
            </a:r>
            <a:endParaRPr dirty="0"/>
          </a:p>
        </p:txBody>
      </p:sp>
      <p:sp>
        <p:nvSpPr>
          <p:cNvPr id="449" name="CustomShape 2"/>
          <p:cNvSpPr/>
          <p:nvPr/>
        </p:nvSpPr>
        <p:spPr>
          <a:xfrm>
            <a:off x="251640" y="2137320"/>
            <a:ext cx="7793280" cy="37494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300000"/>
              </a:lnSpc>
              <a:buFont typeface="Arial"/>
              <a:buChar char="•"/>
            </a:pPr>
            <a:r>
              <a:rPr lang="pt-PT" sz="20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t-PT" sz="2000" b="1" dirty="0" smtClean="0">
                <a:solidFill>
                  <a:schemeClr val="accent1">
                    <a:lumMod val="75000"/>
                  </a:schemeClr>
                </a:solidFill>
              </a:rPr>
              <a:t>Aplicações para IOS e </a:t>
            </a:r>
            <a:r>
              <a:rPr lang="pt-PT" sz="2000" b="1" dirty="0" err="1" smtClean="0">
                <a:solidFill>
                  <a:schemeClr val="accent1">
                    <a:lumMod val="75000"/>
                  </a:schemeClr>
                </a:solidFill>
              </a:rPr>
              <a:t>Android</a:t>
            </a:r>
            <a:r>
              <a:rPr lang="pt-PT" sz="2000" b="1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</a:p>
          <a:p>
            <a:pPr>
              <a:lnSpc>
                <a:spcPct val="300000"/>
              </a:lnSpc>
              <a:buFont typeface="Arial"/>
              <a:buChar char="•"/>
            </a:pPr>
            <a:r>
              <a:rPr lang="pt-PT" sz="2000" b="1" dirty="0" smtClean="0">
                <a:solidFill>
                  <a:schemeClr val="accent1">
                    <a:lumMod val="75000"/>
                  </a:schemeClr>
                </a:solidFill>
              </a:rPr>
              <a:t> Ajustável para dispositivos </a:t>
            </a:r>
            <a:r>
              <a:rPr lang="pt-PT" sz="2000" b="1" dirty="0" err="1">
                <a:solidFill>
                  <a:schemeClr val="accent1">
                    <a:lumMod val="75000"/>
                  </a:schemeClr>
                </a:solidFill>
              </a:rPr>
              <a:t>Smartphone</a:t>
            </a:r>
            <a:r>
              <a:rPr lang="pt-PT" sz="2000" b="1" dirty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pt-PT" sz="2000" b="1" dirty="0" smtClean="0">
                <a:solidFill>
                  <a:schemeClr val="accent1">
                    <a:lumMod val="75000"/>
                  </a:schemeClr>
                </a:solidFill>
              </a:rPr>
              <a:t>e </a:t>
            </a:r>
            <a:r>
              <a:rPr lang="pt-PT" sz="2000" b="1" dirty="0" err="1">
                <a:solidFill>
                  <a:schemeClr val="accent1">
                    <a:lumMod val="75000"/>
                  </a:schemeClr>
                </a:solidFill>
              </a:rPr>
              <a:t>Tablets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300000"/>
              </a:lnSpc>
              <a:buFont typeface="Arial"/>
              <a:buChar char="•"/>
            </a:pPr>
            <a:r>
              <a:rPr lang="pt-PT" b="1" dirty="0" smtClean="0">
                <a:solidFill>
                  <a:schemeClr val="accent1">
                    <a:lumMod val="75000"/>
                  </a:schemeClr>
                </a:solidFill>
              </a:rPr>
              <a:t> Captura </a:t>
            </a:r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de coordenada GPS </a:t>
            </a:r>
            <a:r>
              <a:rPr lang="pt-PT" b="1" dirty="0" smtClean="0">
                <a:solidFill>
                  <a:schemeClr val="accent1">
                    <a:lumMod val="75000"/>
                  </a:schemeClr>
                </a:solidFill>
              </a:rPr>
              <a:t>através dos </a:t>
            </a:r>
            <a:r>
              <a:rPr lang="pt-PT" b="1" dirty="0">
                <a:solidFill>
                  <a:schemeClr val="accent1">
                    <a:lumMod val="75000"/>
                  </a:schemeClr>
                </a:solidFill>
              </a:rPr>
              <a:t>dispositivos</a:t>
            </a:r>
            <a:endParaRPr lang="pt-PT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300000"/>
              </a:lnSpc>
            </a:pP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877" y="1438273"/>
            <a:ext cx="2295525" cy="1990725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765" y="3428999"/>
            <a:ext cx="1590675" cy="2867025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790" y="188640"/>
            <a:ext cx="13906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1168200"/>
          </a:xfrm>
          <a:prstGeom prst="rect">
            <a:avLst/>
          </a:prstGeom>
          <a:ln w="9360">
            <a:noFill/>
          </a:ln>
        </p:spPr>
      </p:pic>
      <p:sp>
        <p:nvSpPr>
          <p:cNvPr id="2" name="CaixaDeTexto 1"/>
          <p:cNvSpPr txBox="1"/>
          <p:nvPr/>
        </p:nvSpPr>
        <p:spPr>
          <a:xfrm>
            <a:off x="2195736" y="2060848"/>
            <a:ext cx="849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dirty="0" smtClean="0"/>
              <a:t>FIM</a:t>
            </a:r>
            <a:endParaRPr lang="pt-PT" sz="32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2843808" y="4437112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 smtClean="0"/>
          </a:p>
          <a:p>
            <a:r>
              <a:rPr lang="pt-PT" dirty="0" err="1" smtClean="0"/>
              <a:t>SofteLabs</a:t>
            </a:r>
            <a:r>
              <a:rPr lang="pt-PT" dirty="0" smtClean="0"/>
              <a:t> © 2014</a:t>
            </a:r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778" y="290796"/>
            <a:ext cx="1390650" cy="552450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1187624" y="5517232"/>
            <a:ext cx="8073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Para mais informações ou demonstração queira por favor contactar: </a:t>
            </a:r>
            <a:r>
              <a:rPr lang="pt-PT" dirty="0">
                <a:hlinkClick r:id="rId4"/>
              </a:rPr>
              <a:t>fgoncalves@softelabs.com</a:t>
            </a:r>
            <a:r>
              <a:rPr lang="pt-PT" dirty="0"/>
              <a:t> ou Telemóvel : (351) 962-302-583</a:t>
            </a:r>
          </a:p>
          <a:p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2411760" y="3573016"/>
            <a:ext cx="58063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Para </a:t>
            </a:r>
            <a:r>
              <a:rPr lang="pt-PT" dirty="0" smtClean="0"/>
              <a:t>uma demonstração  poderá  a</a:t>
            </a:r>
            <a:r>
              <a:rPr lang="pt-PT" dirty="0" smtClean="0"/>
              <a:t>ceder </a:t>
            </a:r>
            <a:r>
              <a:rPr lang="pt-PT" dirty="0" smtClean="0"/>
              <a:t>ao seguinte Link:</a:t>
            </a:r>
          </a:p>
          <a:p>
            <a:r>
              <a:rPr lang="pt-PT" dirty="0">
                <a:hlinkClick r:id="rId5"/>
              </a:rPr>
              <a:t>http://wave.softelabs.com/TeamWork</a:t>
            </a:r>
            <a:r>
              <a:rPr lang="pt-PT" dirty="0" smtClean="0">
                <a:hlinkClick r:id="rId5"/>
              </a:rPr>
              <a:t>/</a:t>
            </a:r>
            <a:endParaRPr lang="pt-PT" dirty="0" smtClean="0"/>
          </a:p>
          <a:p>
            <a:r>
              <a:rPr lang="pt-PT" dirty="0" err="1" smtClean="0"/>
              <a:t>User</a:t>
            </a:r>
            <a:r>
              <a:rPr lang="pt-PT" dirty="0" smtClean="0"/>
              <a:t> = demo </a:t>
            </a:r>
            <a:r>
              <a:rPr lang="pt-PT" dirty="0" err="1" smtClean="0"/>
              <a:t>passwd</a:t>
            </a:r>
            <a:r>
              <a:rPr lang="pt-PT" dirty="0" smtClean="0"/>
              <a:t> = demo</a:t>
            </a:r>
            <a:endParaRPr lang="pt-PT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 de Onda">
  <a:themeElements>
    <a:clrScheme name="Forma de Onda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orma de Ond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orma de Ond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219</TotalTime>
  <Words>863</Words>
  <Application>Microsoft Office PowerPoint</Application>
  <PresentationFormat>Apresentação no Ecrã (4:3)</PresentationFormat>
  <Paragraphs>69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0" baseType="lpstr">
      <vt:lpstr>Forma de Onda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cp:lastModifiedBy>fgoncalves</cp:lastModifiedBy>
  <cp:revision>47</cp:revision>
  <dcterms:modified xsi:type="dcterms:W3CDTF">2014-06-06T09:05:16Z</dcterms:modified>
</cp:coreProperties>
</file>